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134610" cy="6858000"/>
          </a:xfrm>
          <a:custGeom>
            <a:avLst/>
            <a:gdLst/>
            <a:ahLst/>
            <a:cxnLst/>
            <a:rect l="l" t="t" r="r" b="b"/>
            <a:pathLst>
              <a:path w="5134610" h="6858000">
                <a:moveTo>
                  <a:pt x="0" y="6858000"/>
                </a:moveTo>
                <a:lnTo>
                  <a:pt x="5134356" y="6858000"/>
                </a:lnTo>
                <a:lnTo>
                  <a:pt x="51343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867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7998"/>
                </a:moveTo>
                <a:lnTo>
                  <a:pt x="457200" y="6857998"/>
                </a:lnTo>
                <a:lnTo>
                  <a:pt x="457200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95300" y="0"/>
            <a:ext cx="5372100" cy="6858000"/>
          </a:xfrm>
          <a:custGeom>
            <a:avLst/>
            <a:gdLst/>
            <a:ahLst/>
            <a:cxnLst/>
            <a:rect l="l" t="t" r="r" b="b"/>
            <a:pathLst>
              <a:path w="5372100" h="6858000">
                <a:moveTo>
                  <a:pt x="5372100" y="0"/>
                </a:moveTo>
                <a:lnTo>
                  <a:pt x="0" y="0"/>
                </a:lnTo>
                <a:lnTo>
                  <a:pt x="0" y="6858000"/>
                </a:lnTo>
                <a:lnTo>
                  <a:pt x="5372100" y="6858000"/>
                </a:lnTo>
                <a:lnTo>
                  <a:pt x="53721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2600" y="2743580"/>
            <a:ext cx="11226800" cy="1242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73"/>
            <a:ext cx="12191999" cy="68214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95299" y="6362700"/>
            <a:ext cx="405765" cy="495300"/>
          </a:xfrm>
          <a:custGeom>
            <a:avLst/>
            <a:gdLst/>
            <a:ahLst/>
            <a:cxnLst/>
            <a:rect l="l" t="t" r="r" b="b"/>
            <a:pathLst>
              <a:path w="405765" h="495300">
                <a:moveTo>
                  <a:pt x="405384" y="0"/>
                </a:moveTo>
                <a:lnTo>
                  <a:pt x="0" y="0"/>
                </a:lnTo>
                <a:lnTo>
                  <a:pt x="0" y="495300"/>
                </a:lnTo>
                <a:lnTo>
                  <a:pt x="405384" y="495300"/>
                </a:lnTo>
                <a:lnTo>
                  <a:pt x="40538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95299" y="6362700"/>
            <a:ext cx="405765" cy="495300"/>
          </a:xfrm>
          <a:custGeom>
            <a:avLst/>
            <a:gdLst/>
            <a:ahLst/>
            <a:cxnLst/>
            <a:rect l="l" t="t" r="r" b="b"/>
            <a:pathLst>
              <a:path w="405765" h="495300">
                <a:moveTo>
                  <a:pt x="405384" y="0"/>
                </a:moveTo>
                <a:lnTo>
                  <a:pt x="0" y="0"/>
                </a:lnTo>
                <a:lnTo>
                  <a:pt x="0" y="495300"/>
                </a:lnTo>
                <a:lnTo>
                  <a:pt x="405384" y="495300"/>
                </a:lnTo>
                <a:lnTo>
                  <a:pt x="40538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5769" y="2868295"/>
            <a:ext cx="368046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8138" y="1116330"/>
            <a:ext cx="9546590" cy="361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88898" y="6721779"/>
            <a:ext cx="3465195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6F6F6F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96493" y="6466966"/>
            <a:ext cx="2044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2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6.png"/><Relationship Id="rId4" Type="http://schemas.openxmlformats.org/officeDocument/2006/relationships/image" Target="../media/image27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2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jp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jp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44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9.png"/><Relationship Id="rId4" Type="http://schemas.openxmlformats.org/officeDocument/2006/relationships/image" Target="../media/image15.jpg"/><Relationship Id="rId5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947" y="6015265"/>
            <a:ext cx="2435225" cy="444500"/>
          </a:xfrm>
          <a:custGeom>
            <a:avLst/>
            <a:gdLst/>
            <a:ahLst/>
            <a:cxnLst/>
            <a:rect l="l" t="t" r="r" b="b"/>
            <a:pathLst>
              <a:path w="2435225" h="444500">
                <a:moveTo>
                  <a:pt x="109811" y="0"/>
                </a:moveTo>
                <a:lnTo>
                  <a:pt x="0" y="0"/>
                </a:lnTo>
                <a:lnTo>
                  <a:pt x="0" y="347270"/>
                </a:lnTo>
                <a:lnTo>
                  <a:pt x="109811" y="347270"/>
                </a:lnTo>
                <a:lnTo>
                  <a:pt x="109811" y="188861"/>
                </a:lnTo>
                <a:lnTo>
                  <a:pt x="303989" y="188861"/>
                </a:lnTo>
                <a:lnTo>
                  <a:pt x="303989" y="144635"/>
                </a:lnTo>
                <a:lnTo>
                  <a:pt x="109811" y="144635"/>
                </a:lnTo>
                <a:lnTo>
                  <a:pt x="109811" y="0"/>
                </a:lnTo>
                <a:close/>
              </a:path>
              <a:path w="2435225" h="444500">
                <a:moveTo>
                  <a:pt x="303989" y="188861"/>
                </a:moveTo>
                <a:lnTo>
                  <a:pt x="195098" y="188861"/>
                </a:lnTo>
                <a:lnTo>
                  <a:pt x="195098" y="347270"/>
                </a:lnTo>
                <a:lnTo>
                  <a:pt x="303989" y="347270"/>
                </a:lnTo>
                <a:lnTo>
                  <a:pt x="303989" y="188861"/>
                </a:lnTo>
                <a:close/>
              </a:path>
              <a:path w="2435225" h="444500">
                <a:moveTo>
                  <a:pt x="303989" y="0"/>
                </a:moveTo>
                <a:lnTo>
                  <a:pt x="195098" y="0"/>
                </a:lnTo>
                <a:lnTo>
                  <a:pt x="195098" y="144635"/>
                </a:lnTo>
                <a:lnTo>
                  <a:pt x="303989" y="144635"/>
                </a:lnTo>
                <a:lnTo>
                  <a:pt x="303989" y="0"/>
                </a:lnTo>
                <a:close/>
              </a:path>
              <a:path w="2435225" h="444500">
                <a:moveTo>
                  <a:pt x="477537" y="85449"/>
                </a:moveTo>
                <a:lnTo>
                  <a:pt x="423059" y="93958"/>
                </a:lnTo>
                <a:lnTo>
                  <a:pt x="377734" y="120112"/>
                </a:lnTo>
                <a:lnTo>
                  <a:pt x="342422" y="171654"/>
                </a:lnTo>
                <a:lnTo>
                  <a:pt x="335529" y="204779"/>
                </a:lnTo>
                <a:lnTo>
                  <a:pt x="335952" y="235645"/>
                </a:lnTo>
                <a:lnTo>
                  <a:pt x="348224" y="281447"/>
                </a:lnTo>
                <a:lnTo>
                  <a:pt x="373164" y="316712"/>
                </a:lnTo>
                <a:lnTo>
                  <a:pt x="410566" y="343066"/>
                </a:lnTo>
                <a:lnTo>
                  <a:pt x="457943" y="355281"/>
                </a:lnTo>
                <a:lnTo>
                  <a:pt x="480882" y="356567"/>
                </a:lnTo>
                <a:lnTo>
                  <a:pt x="500772" y="356064"/>
                </a:lnTo>
                <a:lnTo>
                  <a:pt x="539611" y="348460"/>
                </a:lnTo>
                <a:lnTo>
                  <a:pt x="578265" y="328805"/>
                </a:lnTo>
                <a:lnTo>
                  <a:pt x="581051" y="326206"/>
                </a:lnTo>
                <a:lnTo>
                  <a:pt x="485769" y="326206"/>
                </a:lnTo>
                <a:lnTo>
                  <a:pt x="479024" y="325378"/>
                </a:lnTo>
                <a:lnTo>
                  <a:pt x="447957" y="285688"/>
                </a:lnTo>
                <a:lnTo>
                  <a:pt x="445442" y="241829"/>
                </a:lnTo>
                <a:lnTo>
                  <a:pt x="445505" y="188475"/>
                </a:lnTo>
                <a:lnTo>
                  <a:pt x="451896" y="144179"/>
                </a:lnTo>
                <a:lnTo>
                  <a:pt x="479442" y="117467"/>
                </a:lnTo>
                <a:lnTo>
                  <a:pt x="582809" y="117459"/>
                </a:lnTo>
                <a:lnTo>
                  <a:pt x="581704" y="116370"/>
                </a:lnTo>
                <a:lnTo>
                  <a:pt x="541357" y="94571"/>
                </a:lnTo>
                <a:lnTo>
                  <a:pt x="493765" y="85539"/>
                </a:lnTo>
                <a:lnTo>
                  <a:pt x="477537" y="85449"/>
                </a:lnTo>
                <a:close/>
              </a:path>
              <a:path w="2435225" h="444500">
                <a:moveTo>
                  <a:pt x="623741" y="186124"/>
                </a:moveTo>
                <a:lnTo>
                  <a:pt x="518132" y="186124"/>
                </a:lnTo>
                <a:lnTo>
                  <a:pt x="518393" y="212438"/>
                </a:lnTo>
                <a:lnTo>
                  <a:pt x="518498" y="257917"/>
                </a:lnTo>
                <a:lnTo>
                  <a:pt x="507524" y="307378"/>
                </a:lnTo>
                <a:lnTo>
                  <a:pt x="485769" y="326206"/>
                </a:lnTo>
                <a:lnTo>
                  <a:pt x="581051" y="326206"/>
                </a:lnTo>
                <a:lnTo>
                  <a:pt x="609164" y="293945"/>
                </a:lnTo>
                <a:lnTo>
                  <a:pt x="626506" y="241829"/>
                </a:lnTo>
                <a:lnTo>
                  <a:pt x="627596" y="209294"/>
                </a:lnTo>
                <a:lnTo>
                  <a:pt x="623741" y="186124"/>
                </a:lnTo>
                <a:close/>
              </a:path>
              <a:path w="2435225" h="444500">
                <a:moveTo>
                  <a:pt x="582809" y="117459"/>
                </a:moveTo>
                <a:lnTo>
                  <a:pt x="481254" y="117459"/>
                </a:lnTo>
                <a:lnTo>
                  <a:pt x="491945" y="119912"/>
                </a:lnTo>
                <a:lnTo>
                  <a:pt x="500460" y="126281"/>
                </a:lnTo>
                <a:lnTo>
                  <a:pt x="516631" y="165260"/>
                </a:lnTo>
                <a:lnTo>
                  <a:pt x="518039" y="186216"/>
                </a:lnTo>
                <a:lnTo>
                  <a:pt x="623741" y="186124"/>
                </a:lnTo>
                <a:lnTo>
                  <a:pt x="622530" y="178849"/>
                </a:lnTo>
                <a:lnTo>
                  <a:pt x="610946" y="151294"/>
                </a:lnTo>
                <a:lnTo>
                  <a:pt x="597953" y="132387"/>
                </a:lnTo>
                <a:lnTo>
                  <a:pt x="582809" y="117459"/>
                </a:lnTo>
                <a:close/>
              </a:path>
              <a:path w="2435225" h="444500">
                <a:moveTo>
                  <a:pt x="759410" y="93932"/>
                </a:moveTo>
                <a:lnTo>
                  <a:pt x="657210" y="93932"/>
                </a:lnTo>
                <a:lnTo>
                  <a:pt x="657210" y="347270"/>
                </a:lnTo>
                <a:lnTo>
                  <a:pt x="759410" y="347270"/>
                </a:lnTo>
                <a:lnTo>
                  <a:pt x="759410" y="164878"/>
                </a:lnTo>
                <a:lnTo>
                  <a:pt x="761547" y="160560"/>
                </a:lnTo>
                <a:lnTo>
                  <a:pt x="794769" y="137155"/>
                </a:lnTo>
                <a:lnTo>
                  <a:pt x="804305" y="136667"/>
                </a:lnTo>
                <a:lnTo>
                  <a:pt x="926919" y="136667"/>
                </a:lnTo>
                <a:lnTo>
                  <a:pt x="926647" y="135332"/>
                </a:lnTo>
                <a:lnTo>
                  <a:pt x="922577" y="127668"/>
                </a:lnTo>
                <a:lnTo>
                  <a:pt x="759410" y="127668"/>
                </a:lnTo>
                <a:lnTo>
                  <a:pt x="759410" y="93932"/>
                </a:lnTo>
                <a:close/>
              </a:path>
              <a:path w="2435225" h="444500">
                <a:moveTo>
                  <a:pt x="926919" y="136667"/>
                </a:moveTo>
                <a:lnTo>
                  <a:pt x="804305" y="136667"/>
                </a:lnTo>
                <a:lnTo>
                  <a:pt x="813566" y="139000"/>
                </a:lnTo>
                <a:lnTo>
                  <a:pt x="821875" y="144088"/>
                </a:lnTo>
                <a:lnTo>
                  <a:pt x="830006" y="347270"/>
                </a:lnTo>
                <a:lnTo>
                  <a:pt x="930526" y="347270"/>
                </a:lnTo>
                <a:lnTo>
                  <a:pt x="930462" y="154072"/>
                </a:lnTo>
                <a:lnTo>
                  <a:pt x="926919" y="136667"/>
                </a:lnTo>
                <a:close/>
              </a:path>
              <a:path w="2435225" h="444500">
                <a:moveTo>
                  <a:pt x="840209" y="87124"/>
                </a:moveTo>
                <a:lnTo>
                  <a:pt x="794151" y="98577"/>
                </a:lnTo>
                <a:lnTo>
                  <a:pt x="759410" y="127668"/>
                </a:lnTo>
                <a:lnTo>
                  <a:pt x="922577" y="127668"/>
                </a:lnTo>
                <a:lnTo>
                  <a:pt x="917671" y="118427"/>
                </a:lnTo>
                <a:lnTo>
                  <a:pt x="904280" y="104617"/>
                </a:lnTo>
                <a:lnTo>
                  <a:pt x="887478" y="95027"/>
                </a:lnTo>
                <a:lnTo>
                  <a:pt x="887081" y="95027"/>
                </a:lnTo>
                <a:lnTo>
                  <a:pt x="863936" y="88641"/>
                </a:lnTo>
                <a:lnTo>
                  <a:pt x="840209" y="87124"/>
                </a:lnTo>
                <a:close/>
              </a:path>
              <a:path w="2435225" h="444500">
                <a:moveTo>
                  <a:pt x="887159" y="94844"/>
                </a:moveTo>
                <a:lnTo>
                  <a:pt x="887081" y="95027"/>
                </a:lnTo>
                <a:lnTo>
                  <a:pt x="887478" y="95027"/>
                </a:lnTo>
                <a:lnTo>
                  <a:pt x="887159" y="94844"/>
                </a:lnTo>
                <a:close/>
              </a:path>
              <a:path w="2435225" h="444500">
                <a:moveTo>
                  <a:pt x="1271132" y="350190"/>
                </a:moveTo>
                <a:lnTo>
                  <a:pt x="1228078" y="368452"/>
                </a:lnTo>
                <a:lnTo>
                  <a:pt x="1221553" y="398611"/>
                </a:lnTo>
                <a:lnTo>
                  <a:pt x="1225654" y="413475"/>
                </a:lnTo>
                <a:lnTo>
                  <a:pt x="1234844" y="426356"/>
                </a:lnTo>
                <a:lnTo>
                  <a:pt x="1250031" y="436467"/>
                </a:lnTo>
                <a:lnTo>
                  <a:pt x="1272123" y="443022"/>
                </a:lnTo>
                <a:lnTo>
                  <a:pt x="1295697" y="444306"/>
                </a:lnTo>
                <a:lnTo>
                  <a:pt x="1315277" y="440024"/>
                </a:lnTo>
                <a:lnTo>
                  <a:pt x="1331867" y="431519"/>
                </a:lnTo>
                <a:lnTo>
                  <a:pt x="1346467" y="420132"/>
                </a:lnTo>
                <a:lnTo>
                  <a:pt x="1353485" y="411553"/>
                </a:lnTo>
                <a:lnTo>
                  <a:pt x="1302890" y="411553"/>
                </a:lnTo>
                <a:lnTo>
                  <a:pt x="1295588" y="411195"/>
                </a:lnTo>
                <a:lnTo>
                  <a:pt x="1299228" y="407828"/>
                </a:lnTo>
                <a:lnTo>
                  <a:pt x="1302170" y="403764"/>
                </a:lnTo>
                <a:lnTo>
                  <a:pt x="1304184" y="399248"/>
                </a:lnTo>
                <a:lnTo>
                  <a:pt x="1305687" y="391174"/>
                </a:lnTo>
                <a:lnTo>
                  <a:pt x="1305578" y="383045"/>
                </a:lnTo>
                <a:lnTo>
                  <a:pt x="1303901" y="375084"/>
                </a:lnTo>
                <a:lnTo>
                  <a:pt x="1300699" y="367513"/>
                </a:lnTo>
                <a:lnTo>
                  <a:pt x="1294473" y="359309"/>
                </a:lnTo>
                <a:lnTo>
                  <a:pt x="1284581" y="353184"/>
                </a:lnTo>
                <a:lnTo>
                  <a:pt x="1271132" y="350190"/>
                </a:lnTo>
                <a:close/>
              </a:path>
              <a:path w="2435225" h="444500">
                <a:moveTo>
                  <a:pt x="1353824" y="93932"/>
                </a:moveTo>
                <a:lnTo>
                  <a:pt x="1242772" y="93932"/>
                </a:lnTo>
                <a:lnTo>
                  <a:pt x="1345848" y="353466"/>
                </a:lnTo>
                <a:lnTo>
                  <a:pt x="1345538" y="356818"/>
                </a:lnTo>
                <a:lnTo>
                  <a:pt x="1328825" y="393303"/>
                </a:lnTo>
                <a:lnTo>
                  <a:pt x="1302890" y="411553"/>
                </a:lnTo>
                <a:lnTo>
                  <a:pt x="1353485" y="411553"/>
                </a:lnTo>
                <a:lnTo>
                  <a:pt x="1359693" y="403964"/>
                </a:lnTo>
                <a:lnTo>
                  <a:pt x="1370668" y="384486"/>
                </a:lnTo>
                <a:lnTo>
                  <a:pt x="1378158" y="368103"/>
                </a:lnTo>
                <a:lnTo>
                  <a:pt x="1380929" y="361219"/>
                </a:lnTo>
                <a:lnTo>
                  <a:pt x="1441874" y="214577"/>
                </a:lnTo>
                <a:lnTo>
                  <a:pt x="1401374" y="214577"/>
                </a:lnTo>
                <a:lnTo>
                  <a:pt x="1353824" y="93932"/>
                </a:lnTo>
                <a:close/>
              </a:path>
              <a:path w="2435225" h="444500">
                <a:moveTo>
                  <a:pt x="1113289" y="85723"/>
                </a:moveTo>
                <a:lnTo>
                  <a:pt x="1068087" y="89504"/>
                </a:lnTo>
                <a:lnTo>
                  <a:pt x="1029187" y="103938"/>
                </a:lnTo>
                <a:lnTo>
                  <a:pt x="998418" y="126476"/>
                </a:lnTo>
                <a:lnTo>
                  <a:pt x="967457" y="181488"/>
                </a:lnTo>
                <a:lnTo>
                  <a:pt x="962528" y="214662"/>
                </a:lnTo>
                <a:lnTo>
                  <a:pt x="962746" y="238016"/>
                </a:lnTo>
                <a:lnTo>
                  <a:pt x="975453" y="283413"/>
                </a:lnTo>
                <a:lnTo>
                  <a:pt x="1010291" y="326746"/>
                </a:lnTo>
                <a:lnTo>
                  <a:pt x="1076136" y="355154"/>
                </a:lnTo>
                <a:lnTo>
                  <a:pt x="1108783" y="357397"/>
                </a:lnTo>
                <a:lnTo>
                  <a:pt x="1138148" y="355655"/>
                </a:lnTo>
                <a:lnTo>
                  <a:pt x="1161980" y="351156"/>
                </a:lnTo>
                <a:lnTo>
                  <a:pt x="1184583" y="343140"/>
                </a:lnTo>
                <a:lnTo>
                  <a:pt x="1205605" y="331784"/>
                </a:lnTo>
                <a:lnTo>
                  <a:pt x="1216982" y="323112"/>
                </a:lnTo>
                <a:lnTo>
                  <a:pt x="1113525" y="323112"/>
                </a:lnTo>
                <a:lnTo>
                  <a:pt x="1093241" y="317572"/>
                </a:lnTo>
                <a:lnTo>
                  <a:pt x="1070077" y="235922"/>
                </a:lnTo>
                <a:lnTo>
                  <a:pt x="1251833" y="235922"/>
                </a:lnTo>
                <a:lnTo>
                  <a:pt x="1251657" y="214577"/>
                </a:lnTo>
                <a:lnTo>
                  <a:pt x="1249759" y="200263"/>
                </a:lnTo>
                <a:lnTo>
                  <a:pt x="1070464" y="200263"/>
                </a:lnTo>
                <a:lnTo>
                  <a:pt x="1070390" y="188634"/>
                </a:lnTo>
                <a:lnTo>
                  <a:pt x="1075015" y="144423"/>
                </a:lnTo>
                <a:lnTo>
                  <a:pt x="1110288" y="115820"/>
                </a:lnTo>
                <a:lnTo>
                  <a:pt x="1203648" y="115820"/>
                </a:lnTo>
                <a:lnTo>
                  <a:pt x="1189860" y="104975"/>
                </a:lnTo>
                <a:lnTo>
                  <a:pt x="1156083" y="91729"/>
                </a:lnTo>
                <a:lnTo>
                  <a:pt x="1113289" y="85723"/>
                </a:lnTo>
                <a:close/>
              </a:path>
              <a:path w="2435225" h="444500">
                <a:moveTo>
                  <a:pt x="2040193" y="85358"/>
                </a:moveTo>
                <a:lnTo>
                  <a:pt x="1994992" y="89139"/>
                </a:lnTo>
                <a:lnTo>
                  <a:pt x="1956100" y="103573"/>
                </a:lnTo>
                <a:lnTo>
                  <a:pt x="1925355" y="126111"/>
                </a:lnTo>
                <a:lnTo>
                  <a:pt x="1894395" y="181123"/>
                </a:lnTo>
                <a:lnTo>
                  <a:pt x="1889403" y="209176"/>
                </a:lnTo>
                <a:lnTo>
                  <a:pt x="1889666" y="235922"/>
                </a:lnTo>
                <a:lnTo>
                  <a:pt x="1902287" y="283133"/>
                </a:lnTo>
                <a:lnTo>
                  <a:pt x="1936885" y="326746"/>
                </a:lnTo>
                <a:lnTo>
                  <a:pt x="2002837" y="355154"/>
                </a:lnTo>
                <a:lnTo>
                  <a:pt x="2035497" y="357397"/>
                </a:lnTo>
                <a:lnTo>
                  <a:pt x="2064897" y="355655"/>
                </a:lnTo>
                <a:lnTo>
                  <a:pt x="2088615" y="351156"/>
                </a:lnTo>
                <a:lnTo>
                  <a:pt x="2111178" y="343140"/>
                </a:lnTo>
                <a:lnTo>
                  <a:pt x="2132188" y="331784"/>
                </a:lnTo>
                <a:lnTo>
                  <a:pt x="2143572" y="323112"/>
                </a:lnTo>
                <a:lnTo>
                  <a:pt x="2040032" y="323112"/>
                </a:lnTo>
                <a:lnTo>
                  <a:pt x="2019738" y="317572"/>
                </a:lnTo>
                <a:lnTo>
                  <a:pt x="1996748" y="235922"/>
                </a:lnTo>
                <a:lnTo>
                  <a:pt x="2178272" y="235922"/>
                </a:lnTo>
                <a:lnTo>
                  <a:pt x="2178198" y="214577"/>
                </a:lnTo>
                <a:lnTo>
                  <a:pt x="2176355" y="200263"/>
                </a:lnTo>
                <a:lnTo>
                  <a:pt x="1997135" y="200263"/>
                </a:lnTo>
                <a:lnTo>
                  <a:pt x="1997049" y="188634"/>
                </a:lnTo>
                <a:lnTo>
                  <a:pt x="2001652" y="144423"/>
                </a:lnTo>
                <a:lnTo>
                  <a:pt x="2036940" y="115797"/>
                </a:lnTo>
                <a:lnTo>
                  <a:pt x="2130542" y="115797"/>
                </a:lnTo>
                <a:lnTo>
                  <a:pt x="2116676" y="104793"/>
                </a:lnTo>
                <a:lnTo>
                  <a:pt x="2082961" y="91421"/>
                </a:lnTo>
                <a:lnTo>
                  <a:pt x="2040193" y="85358"/>
                </a:lnTo>
                <a:close/>
              </a:path>
              <a:path w="2435225" h="444500">
                <a:moveTo>
                  <a:pt x="1798017" y="200628"/>
                </a:moveTo>
                <a:lnTo>
                  <a:pt x="1692478" y="200628"/>
                </a:lnTo>
                <a:lnTo>
                  <a:pt x="1738943" y="347635"/>
                </a:lnTo>
                <a:lnTo>
                  <a:pt x="1822503" y="347635"/>
                </a:lnTo>
                <a:lnTo>
                  <a:pt x="1853818" y="235922"/>
                </a:lnTo>
                <a:lnTo>
                  <a:pt x="1808873" y="235922"/>
                </a:lnTo>
                <a:lnTo>
                  <a:pt x="1798017" y="200628"/>
                </a:lnTo>
                <a:close/>
              </a:path>
              <a:path w="2435225" h="444500">
                <a:moveTo>
                  <a:pt x="1594289" y="102773"/>
                </a:moveTo>
                <a:lnTo>
                  <a:pt x="1488341" y="102773"/>
                </a:lnTo>
                <a:lnTo>
                  <a:pt x="1564699" y="347270"/>
                </a:lnTo>
                <a:lnTo>
                  <a:pt x="1650969" y="347270"/>
                </a:lnTo>
                <a:lnTo>
                  <a:pt x="1682462" y="236013"/>
                </a:lnTo>
                <a:lnTo>
                  <a:pt x="1636410" y="236013"/>
                </a:lnTo>
                <a:lnTo>
                  <a:pt x="1594289" y="102773"/>
                </a:lnTo>
                <a:close/>
              </a:path>
              <a:path w="2435225" h="444500">
                <a:moveTo>
                  <a:pt x="1243237" y="274675"/>
                </a:moveTo>
                <a:lnTo>
                  <a:pt x="1199560" y="274675"/>
                </a:lnTo>
                <a:lnTo>
                  <a:pt x="1198312" y="280865"/>
                </a:lnTo>
                <a:lnTo>
                  <a:pt x="1192483" y="295127"/>
                </a:lnTo>
                <a:lnTo>
                  <a:pt x="1176505" y="310997"/>
                </a:lnTo>
                <a:lnTo>
                  <a:pt x="1144808" y="322010"/>
                </a:lnTo>
                <a:lnTo>
                  <a:pt x="1113525" y="323112"/>
                </a:lnTo>
                <a:lnTo>
                  <a:pt x="1216982" y="323112"/>
                </a:lnTo>
                <a:lnTo>
                  <a:pt x="1224651" y="317267"/>
                </a:lnTo>
                <a:lnTo>
                  <a:pt x="1232183" y="307977"/>
                </a:lnTo>
                <a:lnTo>
                  <a:pt x="1237864" y="297610"/>
                </a:lnTo>
                <a:lnTo>
                  <a:pt x="1241585" y="286424"/>
                </a:lnTo>
                <a:lnTo>
                  <a:pt x="1243237" y="274675"/>
                </a:lnTo>
                <a:close/>
              </a:path>
              <a:path w="2435225" h="444500">
                <a:moveTo>
                  <a:pt x="2169831" y="274675"/>
                </a:moveTo>
                <a:lnTo>
                  <a:pt x="2126153" y="274675"/>
                </a:lnTo>
                <a:lnTo>
                  <a:pt x="2124861" y="280865"/>
                </a:lnTo>
                <a:lnTo>
                  <a:pt x="2119009" y="295127"/>
                </a:lnTo>
                <a:lnTo>
                  <a:pt x="2103022" y="310997"/>
                </a:lnTo>
                <a:lnTo>
                  <a:pt x="2071324" y="322010"/>
                </a:lnTo>
                <a:lnTo>
                  <a:pt x="2040032" y="323112"/>
                </a:lnTo>
                <a:lnTo>
                  <a:pt x="2143572" y="323112"/>
                </a:lnTo>
                <a:lnTo>
                  <a:pt x="2151245" y="317267"/>
                </a:lnTo>
                <a:lnTo>
                  <a:pt x="2158744" y="307977"/>
                </a:lnTo>
                <a:lnTo>
                  <a:pt x="2164429" y="297610"/>
                </a:lnTo>
                <a:lnTo>
                  <a:pt x="2168168" y="286424"/>
                </a:lnTo>
                <a:lnTo>
                  <a:pt x="2169831" y="274675"/>
                </a:lnTo>
                <a:close/>
              </a:path>
              <a:path w="2435225" h="444500">
                <a:moveTo>
                  <a:pt x="1765196" y="93932"/>
                </a:moveTo>
                <a:lnTo>
                  <a:pt x="1675983" y="93932"/>
                </a:lnTo>
                <a:lnTo>
                  <a:pt x="1636410" y="236013"/>
                </a:lnTo>
                <a:lnTo>
                  <a:pt x="1682462" y="236013"/>
                </a:lnTo>
                <a:lnTo>
                  <a:pt x="1692478" y="200628"/>
                </a:lnTo>
                <a:lnTo>
                  <a:pt x="1798017" y="200628"/>
                </a:lnTo>
                <a:lnTo>
                  <a:pt x="1765196" y="93932"/>
                </a:lnTo>
                <a:close/>
              </a:path>
              <a:path w="2435225" h="444500">
                <a:moveTo>
                  <a:pt x="1848059" y="93932"/>
                </a:moveTo>
                <a:lnTo>
                  <a:pt x="1808873" y="235922"/>
                </a:lnTo>
                <a:lnTo>
                  <a:pt x="1853818" y="235922"/>
                </a:lnTo>
                <a:lnTo>
                  <a:pt x="1893518" y="94297"/>
                </a:lnTo>
                <a:lnTo>
                  <a:pt x="1848059" y="93932"/>
                </a:lnTo>
                <a:close/>
              </a:path>
              <a:path w="2435225" h="444500">
                <a:moveTo>
                  <a:pt x="1591494" y="93932"/>
                </a:moveTo>
                <a:lnTo>
                  <a:pt x="1452098" y="93932"/>
                </a:lnTo>
                <a:lnTo>
                  <a:pt x="1401374" y="214577"/>
                </a:lnTo>
                <a:lnTo>
                  <a:pt x="1441874" y="214577"/>
                </a:lnTo>
                <a:lnTo>
                  <a:pt x="1488341" y="102773"/>
                </a:lnTo>
                <a:lnTo>
                  <a:pt x="1594289" y="102773"/>
                </a:lnTo>
                <a:lnTo>
                  <a:pt x="1591494" y="93932"/>
                </a:lnTo>
                <a:close/>
              </a:path>
              <a:path w="2435225" h="444500">
                <a:moveTo>
                  <a:pt x="1203648" y="115820"/>
                </a:moveTo>
                <a:lnTo>
                  <a:pt x="1110288" y="115820"/>
                </a:lnTo>
                <a:lnTo>
                  <a:pt x="1119872" y="118013"/>
                </a:lnTo>
                <a:lnTo>
                  <a:pt x="1128468" y="123206"/>
                </a:lnTo>
                <a:lnTo>
                  <a:pt x="1142020" y="146459"/>
                </a:lnTo>
                <a:lnTo>
                  <a:pt x="1143792" y="154606"/>
                </a:lnTo>
                <a:lnTo>
                  <a:pt x="1145040" y="162841"/>
                </a:lnTo>
                <a:lnTo>
                  <a:pt x="1145766" y="171138"/>
                </a:lnTo>
                <a:lnTo>
                  <a:pt x="1145970" y="179473"/>
                </a:lnTo>
                <a:lnTo>
                  <a:pt x="1145815" y="179564"/>
                </a:lnTo>
                <a:lnTo>
                  <a:pt x="1145737" y="197527"/>
                </a:lnTo>
                <a:lnTo>
                  <a:pt x="1146047" y="200263"/>
                </a:lnTo>
                <a:lnTo>
                  <a:pt x="1249759" y="200263"/>
                </a:lnTo>
                <a:lnTo>
                  <a:pt x="1248881" y="193641"/>
                </a:lnTo>
                <a:lnTo>
                  <a:pt x="1243524" y="173111"/>
                </a:lnTo>
                <a:lnTo>
                  <a:pt x="1235648" y="153293"/>
                </a:lnTo>
                <a:lnTo>
                  <a:pt x="1215941" y="125488"/>
                </a:lnTo>
                <a:lnTo>
                  <a:pt x="1203648" y="115820"/>
                </a:lnTo>
                <a:close/>
              </a:path>
              <a:path w="2435225" h="444500">
                <a:moveTo>
                  <a:pt x="2130542" y="115797"/>
                </a:moveTo>
                <a:lnTo>
                  <a:pt x="2036940" y="115797"/>
                </a:lnTo>
                <a:lnTo>
                  <a:pt x="2046537" y="118013"/>
                </a:lnTo>
                <a:lnTo>
                  <a:pt x="2055062" y="123206"/>
                </a:lnTo>
                <a:lnTo>
                  <a:pt x="2068614" y="146459"/>
                </a:lnTo>
                <a:lnTo>
                  <a:pt x="2070430" y="154606"/>
                </a:lnTo>
                <a:lnTo>
                  <a:pt x="2071702" y="162841"/>
                </a:lnTo>
                <a:lnTo>
                  <a:pt x="2072436" y="171138"/>
                </a:lnTo>
                <a:lnTo>
                  <a:pt x="2072526" y="181488"/>
                </a:lnTo>
                <a:lnTo>
                  <a:pt x="2072387" y="188634"/>
                </a:lnTo>
                <a:lnTo>
                  <a:pt x="2072331" y="197527"/>
                </a:lnTo>
                <a:lnTo>
                  <a:pt x="2072796" y="200263"/>
                </a:lnTo>
                <a:lnTo>
                  <a:pt x="2176355" y="200263"/>
                </a:lnTo>
                <a:lnTo>
                  <a:pt x="2175502" y="193641"/>
                </a:lnTo>
                <a:lnTo>
                  <a:pt x="2170212" y="173111"/>
                </a:lnTo>
                <a:lnTo>
                  <a:pt x="2162396" y="153293"/>
                </a:lnTo>
                <a:lnTo>
                  <a:pt x="2142681" y="125431"/>
                </a:lnTo>
                <a:lnTo>
                  <a:pt x="2130542" y="115797"/>
                </a:lnTo>
                <a:close/>
              </a:path>
              <a:path w="2435225" h="444500">
                <a:moveTo>
                  <a:pt x="2306438" y="0"/>
                </a:moveTo>
                <a:lnTo>
                  <a:pt x="2208629" y="0"/>
                </a:lnTo>
                <a:lnTo>
                  <a:pt x="2208629" y="347270"/>
                </a:lnTo>
                <a:lnTo>
                  <a:pt x="2306438" y="347270"/>
                </a:lnTo>
                <a:lnTo>
                  <a:pt x="2306438" y="0"/>
                </a:lnTo>
                <a:close/>
              </a:path>
              <a:path w="2435225" h="444500">
                <a:moveTo>
                  <a:pt x="2434760" y="0"/>
                </a:moveTo>
                <a:lnTo>
                  <a:pt x="2336951" y="0"/>
                </a:lnTo>
                <a:lnTo>
                  <a:pt x="2336951" y="347270"/>
                </a:lnTo>
                <a:lnTo>
                  <a:pt x="2434760" y="347270"/>
                </a:lnTo>
                <a:lnTo>
                  <a:pt x="2434760" y="0"/>
                </a:lnTo>
                <a:close/>
              </a:path>
            </a:pathLst>
          </a:custGeom>
          <a:solidFill>
            <a:srgbClr val="DC1F2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3009900"/>
            <a:chOff x="0" y="0"/>
            <a:chExt cx="12192000" cy="3009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0552" y="0"/>
              <a:ext cx="2441448" cy="3009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5276" y="0"/>
              <a:ext cx="2441448" cy="3009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3676" y="0"/>
              <a:ext cx="2441448" cy="3009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0" y="0"/>
              <a:ext cx="2441448" cy="3009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441448" cy="30099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82600" y="3259912"/>
            <a:ext cx="6943090" cy="1233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4755"/>
              </a:lnSpc>
              <a:spcBef>
                <a:spcPts val="105"/>
              </a:spcBef>
            </a:pPr>
            <a:r>
              <a:rPr dirty="0" sz="4400">
                <a:solidFill>
                  <a:srgbClr val="FF0000"/>
                </a:solidFill>
                <a:latin typeface="Calibri"/>
                <a:cs typeface="Calibri"/>
              </a:rPr>
              <a:t>MASS</a:t>
            </a:r>
            <a:r>
              <a:rPr dirty="0" sz="44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FF0000"/>
                </a:solidFill>
                <a:latin typeface="Calibri"/>
                <a:cs typeface="Calibri"/>
              </a:rPr>
              <a:t>MID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4755"/>
              </a:lnSpc>
            </a:pPr>
            <a:r>
              <a:rPr dirty="0" sz="4400" spc="-5">
                <a:latin typeface="Calibri"/>
                <a:cs typeface="Calibri"/>
              </a:rPr>
              <a:t>FIRE</a:t>
            </a:r>
            <a:r>
              <a:rPr dirty="0" sz="4400" spc="-2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ALARM</a:t>
            </a:r>
            <a:r>
              <a:rPr dirty="0" sz="4400" spc="-15">
                <a:latin typeface="Calibri"/>
                <a:cs typeface="Calibri"/>
              </a:rPr>
              <a:t> CONTROL</a:t>
            </a:r>
            <a:r>
              <a:rPr dirty="0" sz="4400" spc="-20">
                <a:latin typeface="Calibri"/>
                <a:cs typeface="Calibri"/>
              </a:rPr>
              <a:t> </a:t>
            </a:r>
            <a:r>
              <a:rPr dirty="0" sz="4400" spc="-55">
                <a:latin typeface="Calibri"/>
                <a:cs typeface="Calibri"/>
              </a:rPr>
              <a:t>PANELS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771" y="5071948"/>
            <a:ext cx="11798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August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11,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2743580"/>
            <a:ext cx="4275455" cy="124206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665"/>
              </a:spcBef>
            </a:pPr>
            <a:r>
              <a:rPr dirty="0" sz="4200" spc="-20">
                <a:solidFill>
                  <a:srgbClr val="FF0000"/>
                </a:solidFill>
                <a:latin typeface="Arial Black"/>
                <a:cs typeface="Arial Black"/>
              </a:rPr>
              <a:t>DETECTORS</a:t>
            </a:r>
            <a:r>
              <a:rPr dirty="0" sz="4200" spc="-75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4200">
                <a:solidFill>
                  <a:srgbClr val="FF0000"/>
                </a:solidFill>
                <a:latin typeface="Arial Black"/>
                <a:cs typeface="Arial Black"/>
              </a:rPr>
              <a:t>&amp; </a:t>
            </a:r>
            <a:r>
              <a:rPr dirty="0" sz="4200" spc="-1385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4200" spc="-5">
                <a:solidFill>
                  <a:srgbClr val="FFFFFF"/>
                </a:solidFill>
                <a:latin typeface="Arial Black"/>
                <a:cs typeface="Arial Black"/>
              </a:rPr>
              <a:t>MODULES</a:t>
            </a:r>
            <a:endParaRPr sz="42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0"/>
            <a:ext cx="63246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85464" y="5793435"/>
            <a:ext cx="218059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FF0000"/>
                </a:solidFill>
                <a:latin typeface="Calibri"/>
                <a:cs typeface="Calibri"/>
              </a:rPr>
              <a:t>Morley</a:t>
            </a:r>
            <a:r>
              <a:rPr dirty="0" sz="36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spc="-15" b="1">
                <a:solidFill>
                  <a:srgbClr val="FFFFFF"/>
                </a:solidFill>
                <a:latin typeface="Calibri"/>
                <a:cs typeface="Calibri"/>
              </a:rPr>
              <a:t>Lite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5299" y="6362700"/>
              <a:ext cx="405765" cy="495300"/>
            </a:xfrm>
            <a:custGeom>
              <a:avLst/>
              <a:gdLst/>
              <a:ahLst/>
              <a:cxnLst/>
              <a:rect l="l" t="t" r="r" b="b"/>
              <a:pathLst>
                <a:path w="405765" h="495300">
                  <a:moveTo>
                    <a:pt x="40538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05384" y="49530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49427" y="262508"/>
            <a:ext cx="50704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">
                <a:solidFill>
                  <a:srgbClr val="DC1F2D"/>
                </a:solidFill>
                <a:latin typeface="Arial Black"/>
                <a:cs typeface="Arial Black"/>
              </a:rPr>
              <a:t>COMPATIBLE</a:t>
            </a:r>
            <a:r>
              <a:rPr dirty="0" sz="3200" spc="-75">
                <a:solidFill>
                  <a:srgbClr val="DC1F2D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latin typeface="Arial Black"/>
                <a:cs typeface="Arial Black"/>
              </a:rPr>
              <a:t>DEVICES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68095"/>
            <a:ext cx="12192000" cy="5241290"/>
            <a:chOff x="0" y="768095"/>
            <a:chExt cx="12192000" cy="52412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7611" y="768095"/>
              <a:ext cx="9258300" cy="457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47443"/>
              <a:ext cx="12191999" cy="436168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16971" y="132079"/>
            <a:ext cx="14624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Morley</a:t>
            </a:r>
            <a:r>
              <a:rPr dirty="0" sz="2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0000"/>
                </a:solidFill>
                <a:latin typeface="Calibri"/>
                <a:cs typeface="Calibri"/>
              </a:rPr>
              <a:t>Lite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10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5299" y="6362700"/>
              <a:ext cx="405765" cy="495300"/>
            </a:xfrm>
            <a:custGeom>
              <a:avLst/>
              <a:gdLst/>
              <a:ahLst/>
              <a:cxnLst/>
              <a:rect l="l" t="t" r="r" b="b"/>
              <a:pathLst>
                <a:path w="405765" h="495300">
                  <a:moveTo>
                    <a:pt x="40538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05384" y="49530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427" y="262508"/>
            <a:ext cx="50704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">
                <a:solidFill>
                  <a:srgbClr val="DC1F2D"/>
                </a:solidFill>
              </a:rPr>
              <a:t>COMPATIBLE</a:t>
            </a:r>
            <a:r>
              <a:rPr dirty="0" sz="3200" spc="-75">
                <a:solidFill>
                  <a:srgbClr val="DC1F2D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DEVICES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1481327" y="768095"/>
            <a:ext cx="9229725" cy="5962015"/>
            <a:chOff x="1481327" y="768095"/>
            <a:chExt cx="9229725" cy="59620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327" y="768095"/>
              <a:ext cx="9229344" cy="4297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3852" y="1261872"/>
              <a:ext cx="8464296" cy="54681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544302" y="347853"/>
            <a:ext cx="14624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Morley</a:t>
            </a:r>
            <a:r>
              <a:rPr dirty="0" sz="24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Lite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11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5299" y="6362700"/>
              <a:ext cx="405765" cy="495300"/>
            </a:xfrm>
            <a:custGeom>
              <a:avLst/>
              <a:gdLst/>
              <a:ahLst/>
              <a:cxnLst/>
              <a:rect l="l" t="t" r="r" b="b"/>
              <a:pathLst>
                <a:path w="405765" h="495300">
                  <a:moveTo>
                    <a:pt x="40538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05384" y="49530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427" y="262508"/>
            <a:ext cx="50704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">
                <a:solidFill>
                  <a:srgbClr val="DC1F2D"/>
                </a:solidFill>
              </a:rPr>
              <a:t>COMPATIBLE</a:t>
            </a:r>
            <a:r>
              <a:rPr dirty="0" sz="3200" spc="-75">
                <a:solidFill>
                  <a:srgbClr val="DC1F2D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DEVICES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1485900" y="769619"/>
            <a:ext cx="9220200" cy="4974590"/>
            <a:chOff x="1485900" y="769619"/>
            <a:chExt cx="9220200" cy="49745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5900" y="769619"/>
              <a:ext cx="9220200" cy="4297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6627" y="1274063"/>
              <a:ext cx="8238744" cy="446989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544302" y="347853"/>
            <a:ext cx="14624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Morley</a:t>
            </a:r>
            <a:r>
              <a:rPr dirty="0" sz="24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Lite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12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5299" y="6362700"/>
              <a:ext cx="405765" cy="495300"/>
            </a:xfrm>
            <a:custGeom>
              <a:avLst/>
              <a:gdLst/>
              <a:ahLst/>
              <a:cxnLst/>
              <a:rect l="l" t="t" r="r" b="b"/>
              <a:pathLst>
                <a:path w="405765" h="495300">
                  <a:moveTo>
                    <a:pt x="40538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05384" y="49530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49427" y="262508"/>
            <a:ext cx="50704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">
                <a:solidFill>
                  <a:srgbClr val="DC1F2D"/>
                </a:solidFill>
                <a:latin typeface="Arial Black"/>
                <a:cs typeface="Arial Black"/>
              </a:rPr>
              <a:t>COMPATIBLE</a:t>
            </a:r>
            <a:r>
              <a:rPr dirty="0" sz="3200" spc="-75">
                <a:solidFill>
                  <a:srgbClr val="DC1F2D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latin typeface="Arial Black"/>
                <a:cs typeface="Arial Black"/>
              </a:rPr>
              <a:t>DEVICES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0472" y="768095"/>
            <a:ext cx="9211310" cy="5436235"/>
            <a:chOff x="1490472" y="768095"/>
            <a:chExt cx="9211310" cy="54362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0472" y="768095"/>
              <a:ext cx="9211056" cy="4480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2148" y="1306068"/>
              <a:ext cx="3727704" cy="489813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16971" y="230504"/>
            <a:ext cx="14624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Morley</a:t>
            </a:r>
            <a:r>
              <a:rPr dirty="0" sz="2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0000"/>
                </a:solidFill>
                <a:latin typeface="Calibri"/>
                <a:cs typeface="Calibri"/>
              </a:rPr>
              <a:t>Lite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13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345947"/>
            <a:ext cx="9610344" cy="54681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14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416" y="257556"/>
            <a:ext cx="7821168" cy="52684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15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855" y="693419"/>
            <a:ext cx="8400288" cy="50185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16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2743580"/>
            <a:ext cx="4275455" cy="124206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665"/>
              </a:spcBef>
            </a:pPr>
            <a:r>
              <a:rPr dirty="0" sz="4200" spc="-20">
                <a:solidFill>
                  <a:srgbClr val="FF0000"/>
                </a:solidFill>
                <a:latin typeface="Arial Black"/>
                <a:cs typeface="Arial Black"/>
              </a:rPr>
              <a:t>DETECTORS</a:t>
            </a:r>
            <a:r>
              <a:rPr dirty="0" sz="4200" spc="-75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4200">
                <a:solidFill>
                  <a:srgbClr val="FF0000"/>
                </a:solidFill>
                <a:latin typeface="Arial Black"/>
                <a:cs typeface="Arial Black"/>
              </a:rPr>
              <a:t>&amp; </a:t>
            </a:r>
            <a:r>
              <a:rPr dirty="0" sz="4200" spc="-1385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4200" spc="-5">
                <a:solidFill>
                  <a:srgbClr val="FFFFFF"/>
                </a:solidFill>
                <a:latin typeface="Arial Black"/>
                <a:cs typeface="Arial Black"/>
              </a:rPr>
              <a:t>MODULES</a:t>
            </a:r>
            <a:endParaRPr sz="42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0"/>
            <a:ext cx="63246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94405" y="5784291"/>
            <a:ext cx="27679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 b="1">
                <a:solidFill>
                  <a:srgbClr val="FF0000"/>
                </a:solidFill>
                <a:latin typeface="Calibri"/>
                <a:cs typeface="Calibri"/>
              </a:rPr>
              <a:t>System</a:t>
            </a:r>
            <a:r>
              <a:rPr dirty="0" sz="3600" spc="-8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Sensor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76" y="81533"/>
            <a:ext cx="50704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">
                <a:solidFill>
                  <a:srgbClr val="FF0000"/>
                </a:solidFill>
              </a:rPr>
              <a:t>COMPATIBLE</a:t>
            </a:r>
            <a:r>
              <a:rPr dirty="0" sz="3200" spc="-8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DEVICES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0" y="588263"/>
            <a:ext cx="12192000" cy="5104130"/>
            <a:chOff x="0" y="588263"/>
            <a:chExt cx="12192000" cy="5104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65859"/>
              <a:ext cx="12191999" cy="4526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9616" y="588263"/>
              <a:ext cx="9192768" cy="4373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18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1465" y="2562555"/>
            <a:ext cx="169418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 MT"/>
                <a:cs typeface="Arial MT"/>
              </a:rPr>
              <a:t>Current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Range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1465" y="2868523"/>
            <a:ext cx="4618355" cy="13976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New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Morley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Lite &amp;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System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Sensor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Conv.</a:t>
            </a:r>
            <a:endParaRPr sz="2000">
              <a:latin typeface="Arial MT"/>
              <a:cs typeface="Arial MT"/>
            </a:endParaRPr>
          </a:p>
          <a:p>
            <a:pPr marL="12700" marR="1670050">
              <a:lnSpc>
                <a:spcPts val="3600"/>
              </a:lnSpc>
              <a:spcBef>
                <a:spcPts val="120"/>
              </a:spcBef>
            </a:pP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Hardware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Configuration </a:t>
            </a:r>
            <a:r>
              <a:rPr dirty="0" sz="2000" spc="-5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887" y="2884678"/>
            <a:ext cx="36391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40">
                <a:solidFill>
                  <a:srgbClr val="FFFFFF"/>
                </a:solidFill>
                <a:latin typeface="Arial Black"/>
                <a:cs typeface="Arial Black"/>
              </a:rPr>
              <a:t>CONTENT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6467" y="2519172"/>
            <a:ext cx="0" cy="1821180"/>
          </a:xfrm>
          <a:custGeom>
            <a:avLst/>
            <a:gdLst/>
            <a:ahLst/>
            <a:cxnLst/>
            <a:rect l="l" t="t" r="r" b="b"/>
            <a:pathLst>
              <a:path w="0" h="1821179">
                <a:moveTo>
                  <a:pt x="0" y="0"/>
                </a:moveTo>
                <a:lnTo>
                  <a:pt x="0" y="1820671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76" y="81533"/>
            <a:ext cx="50704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">
                <a:solidFill>
                  <a:srgbClr val="FF0000"/>
                </a:solidFill>
              </a:rPr>
              <a:t>COMPATIBLE</a:t>
            </a:r>
            <a:r>
              <a:rPr dirty="0" sz="3200" spc="-8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DEVICES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476755" y="588263"/>
            <a:ext cx="9238615" cy="5803900"/>
            <a:chOff x="1476755" y="588263"/>
            <a:chExt cx="9238615" cy="5803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6755" y="588263"/>
              <a:ext cx="9238488" cy="4282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7295" y="1097280"/>
              <a:ext cx="8217408" cy="52943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19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76" y="81533"/>
            <a:ext cx="50704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">
                <a:solidFill>
                  <a:srgbClr val="FF0000"/>
                </a:solidFill>
              </a:rPr>
              <a:t>COMPATIBLE</a:t>
            </a:r>
            <a:r>
              <a:rPr dirty="0" sz="3200" spc="-8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DEVICES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490472" y="588263"/>
            <a:ext cx="9211310" cy="5561330"/>
            <a:chOff x="1490472" y="588263"/>
            <a:chExt cx="9211310" cy="55613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0472" y="588263"/>
              <a:ext cx="9211056" cy="457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768" y="1263395"/>
              <a:ext cx="9046464" cy="48859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20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76" y="81533"/>
            <a:ext cx="50704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">
                <a:solidFill>
                  <a:srgbClr val="FF0000"/>
                </a:solidFill>
              </a:rPr>
              <a:t>COMPATIBLE</a:t>
            </a:r>
            <a:r>
              <a:rPr dirty="0" sz="3200" spc="-8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DEVICES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499616" y="588263"/>
            <a:ext cx="9192895" cy="5817235"/>
            <a:chOff x="1499616" y="588263"/>
            <a:chExt cx="9192895" cy="5817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616" y="588263"/>
              <a:ext cx="9192768" cy="4282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1043940"/>
              <a:ext cx="4648200" cy="53614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21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76" y="81533"/>
            <a:ext cx="50704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0">
                <a:solidFill>
                  <a:srgbClr val="FF0000"/>
                </a:solidFill>
              </a:rPr>
              <a:t>COMPATIBLE</a:t>
            </a:r>
            <a:r>
              <a:rPr dirty="0" sz="3200" spc="-8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DEVICES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481327" y="588263"/>
            <a:ext cx="9229725" cy="5861685"/>
            <a:chOff x="1481327" y="588263"/>
            <a:chExt cx="9229725" cy="5861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1327" y="588263"/>
              <a:ext cx="9229344" cy="457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4695" y="1007363"/>
              <a:ext cx="4102607" cy="54422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pc="-5"/>
              <a:t>22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34610" cy="6858000"/>
          </a:xfrm>
          <a:custGeom>
            <a:avLst/>
            <a:gdLst/>
            <a:ahLst/>
            <a:cxnLst/>
            <a:rect l="l" t="t" r="r" b="b"/>
            <a:pathLst>
              <a:path w="5134610" h="6858000">
                <a:moveTo>
                  <a:pt x="0" y="6858000"/>
                </a:moveTo>
                <a:lnTo>
                  <a:pt x="5134356" y="6858000"/>
                </a:lnTo>
                <a:lnTo>
                  <a:pt x="51343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95300" y="0"/>
            <a:ext cx="5829300" cy="6858000"/>
            <a:chOff x="495300" y="0"/>
            <a:chExt cx="5829300" cy="6858000"/>
          </a:xfrm>
        </p:grpSpPr>
        <p:sp>
          <p:nvSpPr>
            <p:cNvPr id="4" name="object 4"/>
            <p:cNvSpPr/>
            <p:nvPr/>
          </p:nvSpPr>
          <p:spPr>
            <a:xfrm>
              <a:off x="58674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7998"/>
                  </a:moveTo>
                  <a:lnTo>
                    <a:pt x="457200" y="6857998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5300" y="0"/>
              <a:ext cx="5372100" cy="6858000"/>
            </a:xfrm>
            <a:custGeom>
              <a:avLst/>
              <a:gdLst/>
              <a:ahLst/>
              <a:cxnLst/>
              <a:rect l="l" t="t" r="r" b="b"/>
              <a:pathLst>
                <a:path w="5372100" h="6858000">
                  <a:moveTo>
                    <a:pt x="53721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72100" y="6858000"/>
                  </a:lnTo>
                  <a:lnTo>
                    <a:pt x="537210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2600" y="2454986"/>
            <a:ext cx="5166360" cy="1818639"/>
          </a:xfrm>
          <a:prstGeom prst="rect"/>
        </p:spPr>
        <p:txBody>
          <a:bodyPr wrap="square" lIns="0" tIns="85090" rIns="0" bIns="0" rtlCol="0" vert="horz">
            <a:spAutoFit/>
          </a:bodyPr>
          <a:lstStyle/>
          <a:p>
            <a:pPr marL="12700" marR="5080">
              <a:lnSpc>
                <a:spcPts val="4540"/>
              </a:lnSpc>
              <a:spcBef>
                <a:spcPts val="670"/>
              </a:spcBef>
            </a:pPr>
            <a:r>
              <a:rPr dirty="0" sz="4200" spc="-5">
                <a:solidFill>
                  <a:srgbClr val="FF0000"/>
                </a:solidFill>
              </a:rPr>
              <a:t>WIRELESS </a:t>
            </a:r>
            <a:r>
              <a:rPr dirty="0" sz="4200">
                <a:solidFill>
                  <a:srgbClr val="FF0000"/>
                </a:solidFill>
              </a:rPr>
              <a:t> </a:t>
            </a:r>
            <a:r>
              <a:rPr dirty="0" sz="4200" spc="-5">
                <a:solidFill>
                  <a:srgbClr val="FF0000"/>
                </a:solidFill>
              </a:rPr>
              <a:t>SMOKE </a:t>
            </a:r>
            <a:r>
              <a:rPr dirty="0" sz="4200">
                <a:solidFill>
                  <a:srgbClr val="FF0000"/>
                </a:solidFill>
              </a:rPr>
              <a:t> </a:t>
            </a:r>
            <a:r>
              <a:rPr dirty="0" sz="4200" spc="-20">
                <a:solidFill>
                  <a:srgbClr val="FF0000"/>
                </a:solidFill>
              </a:rPr>
              <a:t>DETECTOR</a:t>
            </a:r>
            <a:r>
              <a:rPr dirty="0" sz="4200" spc="-75">
                <a:solidFill>
                  <a:srgbClr val="FF0000"/>
                </a:solidFill>
              </a:rPr>
              <a:t> </a:t>
            </a:r>
            <a:r>
              <a:rPr dirty="0" sz="4200" spc="-5"/>
              <a:t>(WSD)</a:t>
            </a:r>
            <a:endParaRPr sz="42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0"/>
            <a:ext cx="6324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" y="6440422"/>
            <a:ext cx="1188720" cy="3657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31835" y="1993392"/>
            <a:ext cx="3439795" cy="3248025"/>
            <a:chOff x="7831835" y="1993392"/>
            <a:chExt cx="3439795" cy="32480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4752" y="2839416"/>
              <a:ext cx="2125383" cy="18681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1835" y="1993392"/>
              <a:ext cx="3439668" cy="324764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9960" y="335406"/>
            <a:ext cx="55213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50">
                <a:solidFill>
                  <a:srgbClr val="DF5227"/>
                </a:solidFill>
                <a:latin typeface="Calibri"/>
                <a:cs typeface="Calibri"/>
              </a:rPr>
              <a:t>IMPACTWIRELESSSMOKEDETECTOR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477" y="1652397"/>
            <a:ext cx="525145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SMART,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CONNECTED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SMOKE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DETECTOR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WITH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SIMPLE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&amp; </a:t>
            </a:r>
            <a:r>
              <a:rPr dirty="0" sz="1600" spc="-10">
                <a:latin typeface="Calibri"/>
                <a:cs typeface="Calibri"/>
              </a:rPr>
              <a:t>EASY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20">
                <a:latin typeface="Calibri"/>
                <a:cs typeface="Calibri"/>
              </a:rPr>
              <a:t>OPERATION-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CONTROLLED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FROM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ANWHERE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7413" y="2480563"/>
            <a:ext cx="42811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35">
                <a:latin typeface="Arial MT"/>
                <a:cs typeface="Arial MT"/>
              </a:rPr>
              <a:t>IMPACT</a:t>
            </a:r>
            <a:r>
              <a:rPr dirty="0" sz="1600" spc="-285">
                <a:latin typeface="Arial MT"/>
                <a:cs typeface="Arial MT"/>
              </a:rPr>
              <a:t> </a:t>
            </a:r>
            <a:r>
              <a:rPr dirty="0" sz="1600" spc="-90">
                <a:latin typeface="Arial MT"/>
                <a:cs typeface="Arial MT"/>
              </a:rPr>
              <a:t>WSD</a:t>
            </a:r>
            <a:r>
              <a:rPr dirty="0" sz="1600" spc="-254">
                <a:latin typeface="Arial MT"/>
                <a:cs typeface="Arial MT"/>
              </a:rPr>
              <a:t> </a:t>
            </a:r>
            <a:r>
              <a:rPr dirty="0" sz="1600" spc="-80">
                <a:latin typeface="Arial MT"/>
                <a:cs typeface="Arial MT"/>
              </a:rPr>
              <a:t>folows</a:t>
            </a:r>
            <a:r>
              <a:rPr dirty="0" sz="1600" spc="-280">
                <a:latin typeface="Arial MT"/>
                <a:cs typeface="Arial MT"/>
              </a:rPr>
              <a:t> </a:t>
            </a:r>
            <a:r>
              <a:rPr dirty="0" sz="1600" spc="-95">
                <a:latin typeface="Arial MT"/>
                <a:cs typeface="Arial MT"/>
              </a:rPr>
              <a:t>The</a:t>
            </a:r>
            <a:r>
              <a:rPr dirty="0" sz="1600" spc="-24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4</a:t>
            </a:r>
            <a:r>
              <a:rPr dirty="0" sz="1600" spc="-250">
                <a:latin typeface="Arial MT"/>
                <a:cs typeface="Arial MT"/>
              </a:rPr>
              <a:t> </a:t>
            </a:r>
            <a:r>
              <a:rPr dirty="0" sz="1600" spc="-80">
                <a:latin typeface="Arial MT"/>
                <a:cs typeface="Arial MT"/>
              </a:rPr>
              <a:t>pilars</a:t>
            </a:r>
            <a:r>
              <a:rPr dirty="0" sz="1600" spc="-275">
                <a:latin typeface="Arial MT"/>
                <a:cs typeface="Arial MT"/>
              </a:rPr>
              <a:t> </a:t>
            </a:r>
            <a:r>
              <a:rPr dirty="0" sz="1600" spc="-70">
                <a:latin typeface="Arial MT"/>
                <a:cs typeface="Arial MT"/>
              </a:rPr>
              <a:t>of</a:t>
            </a:r>
            <a:r>
              <a:rPr dirty="0" sz="1600" spc="-235">
                <a:latin typeface="Arial MT"/>
                <a:cs typeface="Arial MT"/>
              </a:rPr>
              <a:t> </a:t>
            </a:r>
            <a:r>
              <a:rPr dirty="0" sz="1600" spc="-125">
                <a:latin typeface="Calibri"/>
                <a:cs typeface="Calibri"/>
              </a:rPr>
              <a:t>Customer</a:t>
            </a:r>
            <a:r>
              <a:rPr dirty="0" sz="1600" spc="-235">
                <a:latin typeface="Calibri"/>
                <a:cs typeface="Calibri"/>
              </a:rPr>
              <a:t> </a:t>
            </a:r>
            <a:r>
              <a:rPr dirty="0" sz="1600" spc="-125">
                <a:latin typeface="Calibri"/>
                <a:cs typeface="Calibri"/>
              </a:rPr>
              <a:t>Experience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4366" y="2201037"/>
            <a:ext cx="1130300" cy="6223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51130" marR="5080" indent="-139065">
              <a:lnSpc>
                <a:spcPts val="2290"/>
              </a:lnSpc>
              <a:spcBef>
                <a:spcPts val="270"/>
              </a:spcBef>
            </a:pPr>
            <a:r>
              <a:rPr dirty="0" sz="2000" spc="-114">
                <a:latin typeface="Arial MT"/>
                <a:cs typeface="Arial MT"/>
              </a:rPr>
              <a:t>C</a:t>
            </a:r>
            <a:r>
              <a:rPr dirty="0" sz="2000" spc="-120">
                <a:latin typeface="Arial MT"/>
                <a:cs typeface="Arial MT"/>
              </a:rPr>
              <a:t>onn</a:t>
            </a:r>
            <a:r>
              <a:rPr dirty="0" sz="2000" spc="-135">
                <a:latin typeface="Arial MT"/>
                <a:cs typeface="Arial MT"/>
              </a:rPr>
              <a:t>e</a:t>
            </a:r>
            <a:r>
              <a:rPr dirty="0" sz="2000" spc="-130">
                <a:latin typeface="Arial MT"/>
                <a:cs typeface="Arial MT"/>
              </a:rPr>
              <a:t>c</a:t>
            </a:r>
            <a:r>
              <a:rPr dirty="0" sz="2000" spc="-140">
                <a:latin typeface="Arial MT"/>
                <a:cs typeface="Arial MT"/>
              </a:rPr>
              <a:t>t</a:t>
            </a:r>
            <a:r>
              <a:rPr dirty="0" sz="2000" spc="-135">
                <a:latin typeface="Arial MT"/>
                <a:cs typeface="Arial MT"/>
              </a:rPr>
              <a:t>e</a:t>
            </a:r>
            <a:r>
              <a:rPr dirty="0" sz="2000">
                <a:latin typeface="Arial MT"/>
                <a:cs typeface="Arial MT"/>
              </a:rPr>
              <a:t>d  </a:t>
            </a:r>
            <a:r>
              <a:rPr dirty="0" sz="2000">
                <a:latin typeface="Arial MT"/>
                <a:cs typeface="Arial MT"/>
              </a:rPr>
              <a:t>&amp;</a:t>
            </a:r>
            <a:r>
              <a:rPr dirty="0" sz="2000" spc="-260">
                <a:latin typeface="Arial MT"/>
                <a:cs typeface="Arial MT"/>
              </a:rPr>
              <a:t> </a:t>
            </a:r>
            <a:r>
              <a:rPr dirty="0" sz="2000" spc="-125">
                <a:latin typeface="Arial MT"/>
                <a:cs typeface="Arial MT"/>
              </a:rPr>
              <a:t>S</a:t>
            </a:r>
            <a:r>
              <a:rPr dirty="0" sz="2000" spc="-120">
                <a:latin typeface="Arial MT"/>
                <a:cs typeface="Arial MT"/>
              </a:rPr>
              <a:t>m</a:t>
            </a:r>
            <a:r>
              <a:rPr dirty="0" sz="2000" spc="-120">
                <a:latin typeface="Arial MT"/>
                <a:cs typeface="Arial MT"/>
              </a:rPr>
              <a:t>a</a:t>
            </a:r>
            <a:r>
              <a:rPr dirty="0" sz="2000" spc="-120">
                <a:latin typeface="Arial MT"/>
                <a:cs typeface="Arial MT"/>
              </a:rPr>
              <a:t>r</a:t>
            </a:r>
            <a:r>
              <a:rPr dirty="0" sz="2000">
                <a:latin typeface="Arial MT"/>
                <a:cs typeface="Arial MT"/>
              </a:rPr>
              <a:t>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11231" y="4159961"/>
            <a:ext cx="988060" cy="6121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dirty="0" sz="2000" spc="-114">
                <a:latin typeface="Arial MT"/>
                <a:cs typeface="Arial MT"/>
              </a:rPr>
              <a:t>Afordable</a:t>
            </a:r>
            <a:endParaRPr sz="2000">
              <a:latin typeface="Arial MT"/>
              <a:cs typeface="Arial MT"/>
            </a:endParaRPr>
          </a:p>
          <a:p>
            <a:pPr marL="91440">
              <a:lnSpc>
                <a:spcPts val="2305"/>
              </a:lnSpc>
            </a:pPr>
            <a:r>
              <a:rPr dirty="0" sz="2000">
                <a:latin typeface="Arial MT"/>
                <a:cs typeface="Arial MT"/>
              </a:rPr>
              <a:t>&amp;</a:t>
            </a:r>
            <a:r>
              <a:rPr dirty="0" sz="2000" spc="-345">
                <a:latin typeface="Arial MT"/>
                <a:cs typeface="Arial MT"/>
              </a:rPr>
              <a:t> </a:t>
            </a:r>
            <a:r>
              <a:rPr dirty="0" sz="2000" spc="-175">
                <a:latin typeface="Arial MT"/>
                <a:cs typeface="Arial MT"/>
              </a:rPr>
              <a:t>S</a:t>
            </a:r>
            <a:r>
              <a:rPr dirty="0" sz="2000" spc="-170">
                <a:latin typeface="Arial MT"/>
                <a:cs typeface="Arial MT"/>
              </a:rPr>
              <a:t>i</a:t>
            </a:r>
            <a:r>
              <a:rPr dirty="0" sz="2000" spc="-170">
                <a:latin typeface="Arial MT"/>
                <a:cs typeface="Arial MT"/>
              </a:rPr>
              <a:t>m</a:t>
            </a:r>
            <a:r>
              <a:rPr dirty="0" sz="2000" spc="-170">
                <a:latin typeface="Arial MT"/>
                <a:cs typeface="Arial MT"/>
              </a:rPr>
              <a:t>p</a:t>
            </a:r>
            <a:r>
              <a:rPr dirty="0" sz="2000" spc="-170">
                <a:latin typeface="Arial MT"/>
                <a:cs typeface="Arial MT"/>
              </a:rPr>
              <a:t>l</a:t>
            </a:r>
            <a:r>
              <a:rPr dirty="0" sz="2000">
                <a:latin typeface="Arial MT"/>
                <a:cs typeface="Arial MT"/>
              </a:rPr>
              <a:t>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91296" y="4138731"/>
            <a:ext cx="1082675" cy="68707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300"/>
              </a:spcBef>
            </a:pPr>
            <a:r>
              <a:rPr dirty="0" sz="2000" spc="-130">
                <a:latin typeface="Arial MT"/>
                <a:cs typeface="Arial MT"/>
              </a:rPr>
              <a:t>Proactive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2000">
                <a:latin typeface="Arial MT"/>
                <a:cs typeface="Arial MT"/>
              </a:rPr>
              <a:t>&amp;</a:t>
            </a:r>
            <a:r>
              <a:rPr dirty="0" sz="2000" spc="-290">
                <a:latin typeface="Arial MT"/>
                <a:cs typeface="Arial MT"/>
              </a:rPr>
              <a:t> </a:t>
            </a:r>
            <a:r>
              <a:rPr dirty="0" sz="2000" spc="-210">
                <a:latin typeface="Arial MT"/>
                <a:cs typeface="Arial MT"/>
              </a:rPr>
              <a:t>W</a:t>
            </a:r>
            <a:r>
              <a:rPr dirty="0" sz="2000" spc="-145">
                <a:latin typeface="Arial MT"/>
                <a:cs typeface="Arial MT"/>
              </a:rPr>
              <a:t>a</a:t>
            </a:r>
            <a:r>
              <a:rPr dirty="0" sz="2000" spc="-155">
                <a:latin typeface="Arial MT"/>
                <a:cs typeface="Arial MT"/>
              </a:rPr>
              <a:t>t</a:t>
            </a:r>
            <a:r>
              <a:rPr dirty="0" sz="2000" spc="-140">
                <a:latin typeface="Arial MT"/>
                <a:cs typeface="Arial MT"/>
              </a:rPr>
              <a:t>c</a:t>
            </a:r>
            <a:r>
              <a:rPr dirty="0" sz="2000" spc="-145">
                <a:latin typeface="Arial MT"/>
                <a:cs typeface="Arial MT"/>
              </a:rPr>
              <a:t>h</a:t>
            </a:r>
            <a:r>
              <a:rPr dirty="0" sz="2000" spc="-155">
                <a:latin typeface="Arial MT"/>
                <a:cs typeface="Arial MT"/>
              </a:rPr>
              <a:t>f</a:t>
            </a:r>
            <a:r>
              <a:rPr dirty="0" sz="2000" spc="-145">
                <a:latin typeface="Arial MT"/>
                <a:cs typeface="Arial MT"/>
              </a:rPr>
              <a:t>u</a:t>
            </a:r>
            <a:r>
              <a:rPr dirty="0" sz="2000">
                <a:latin typeface="Arial MT"/>
                <a:cs typeface="Arial MT"/>
              </a:rPr>
              <a:t>l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5447" y="2790444"/>
            <a:ext cx="6865620" cy="3596640"/>
            <a:chOff x="155447" y="2790444"/>
            <a:chExt cx="6865620" cy="359664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203" y="2790444"/>
              <a:ext cx="5044440" cy="34366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5448" y="3208019"/>
              <a:ext cx="6865620" cy="3179445"/>
            </a:xfrm>
            <a:custGeom>
              <a:avLst/>
              <a:gdLst/>
              <a:ahLst/>
              <a:cxnLst/>
              <a:rect l="l" t="t" r="r" b="b"/>
              <a:pathLst>
                <a:path w="6865620" h="3179445">
                  <a:moveTo>
                    <a:pt x="3136900" y="815848"/>
                  </a:moveTo>
                  <a:lnTo>
                    <a:pt x="3116580" y="814755"/>
                  </a:lnTo>
                  <a:lnTo>
                    <a:pt x="3116580" y="544068"/>
                  </a:lnTo>
                  <a:lnTo>
                    <a:pt x="3130296" y="544068"/>
                  </a:lnTo>
                  <a:lnTo>
                    <a:pt x="3130296" y="77724"/>
                  </a:lnTo>
                  <a:lnTo>
                    <a:pt x="3043428" y="77724"/>
                  </a:lnTo>
                  <a:lnTo>
                    <a:pt x="3043428" y="0"/>
                  </a:lnTo>
                  <a:lnTo>
                    <a:pt x="2263140" y="0"/>
                  </a:lnTo>
                  <a:lnTo>
                    <a:pt x="2263140" y="77724"/>
                  </a:lnTo>
                  <a:lnTo>
                    <a:pt x="2058924" y="77724"/>
                  </a:lnTo>
                  <a:lnTo>
                    <a:pt x="2058924" y="409956"/>
                  </a:lnTo>
                  <a:lnTo>
                    <a:pt x="2023872" y="409956"/>
                  </a:lnTo>
                  <a:lnTo>
                    <a:pt x="2023872" y="876300"/>
                  </a:lnTo>
                  <a:lnTo>
                    <a:pt x="2263140" y="876300"/>
                  </a:lnTo>
                  <a:lnTo>
                    <a:pt x="2263140" y="1071372"/>
                  </a:lnTo>
                  <a:lnTo>
                    <a:pt x="2386584" y="1071372"/>
                  </a:lnTo>
                  <a:lnTo>
                    <a:pt x="2386584" y="1114044"/>
                  </a:lnTo>
                  <a:lnTo>
                    <a:pt x="2939796" y="1114044"/>
                  </a:lnTo>
                  <a:lnTo>
                    <a:pt x="2939796" y="1071372"/>
                  </a:lnTo>
                  <a:lnTo>
                    <a:pt x="3043428" y="1071372"/>
                  </a:lnTo>
                  <a:lnTo>
                    <a:pt x="3043428" y="963409"/>
                  </a:lnTo>
                  <a:lnTo>
                    <a:pt x="3128772" y="967994"/>
                  </a:lnTo>
                  <a:lnTo>
                    <a:pt x="3136900" y="815848"/>
                  </a:lnTo>
                  <a:close/>
                </a:path>
                <a:path w="6865620" h="3179445">
                  <a:moveTo>
                    <a:pt x="4261104" y="650748"/>
                  </a:moveTo>
                  <a:lnTo>
                    <a:pt x="3715512" y="650748"/>
                  </a:lnTo>
                  <a:lnTo>
                    <a:pt x="3715512" y="1190244"/>
                  </a:lnTo>
                  <a:lnTo>
                    <a:pt x="4261104" y="1190244"/>
                  </a:lnTo>
                  <a:lnTo>
                    <a:pt x="4261104" y="650748"/>
                  </a:lnTo>
                  <a:close/>
                </a:path>
                <a:path w="6865620" h="3179445">
                  <a:moveTo>
                    <a:pt x="5417820" y="643128"/>
                  </a:moveTo>
                  <a:lnTo>
                    <a:pt x="4872228" y="643128"/>
                  </a:lnTo>
                  <a:lnTo>
                    <a:pt x="4872228" y="1181100"/>
                  </a:lnTo>
                  <a:lnTo>
                    <a:pt x="5417820" y="1181100"/>
                  </a:lnTo>
                  <a:lnTo>
                    <a:pt x="5417820" y="643128"/>
                  </a:lnTo>
                  <a:close/>
                </a:path>
                <a:path w="6865620" h="3179445">
                  <a:moveTo>
                    <a:pt x="6865620" y="1639824"/>
                  </a:moveTo>
                  <a:lnTo>
                    <a:pt x="0" y="1639824"/>
                  </a:lnTo>
                  <a:lnTo>
                    <a:pt x="0" y="3179064"/>
                  </a:lnTo>
                  <a:lnTo>
                    <a:pt x="6865620" y="3179064"/>
                  </a:lnTo>
                  <a:lnTo>
                    <a:pt x="6865620" y="1639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134262" y="4978400"/>
            <a:ext cx="83756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Aff</a:t>
            </a:r>
            <a:r>
              <a:rPr dirty="0" sz="1050" spc="-5">
                <a:latin typeface="Calibri"/>
                <a:cs typeface="Calibri"/>
              </a:rPr>
              <a:t>o</a:t>
            </a:r>
            <a:r>
              <a:rPr dirty="0" sz="1050">
                <a:latin typeface="Calibri"/>
                <a:cs typeface="Calibri"/>
              </a:rPr>
              <a:t>r</a:t>
            </a:r>
            <a:r>
              <a:rPr dirty="0" sz="1050" spc="-5">
                <a:latin typeface="Calibri"/>
                <a:cs typeface="Calibri"/>
              </a:rPr>
              <a:t>dab</a:t>
            </a:r>
            <a:r>
              <a:rPr dirty="0" sz="1050" spc="-10">
                <a:latin typeface="Calibri"/>
                <a:cs typeface="Calibri"/>
              </a:rPr>
              <a:t>l</a:t>
            </a:r>
            <a:r>
              <a:rPr dirty="0" sz="1050">
                <a:latin typeface="Calibri"/>
                <a:cs typeface="Calibri"/>
              </a:rPr>
              <a:t>e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F</a:t>
            </a:r>
            <a:r>
              <a:rPr dirty="0" sz="1050">
                <a:latin typeface="Calibri"/>
                <a:cs typeface="Calibri"/>
              </a:rPr>
              <a:t>ire  </a:t>
            </a:r>
            <a:r>
              <a:rPr dirty="0" sz="1050">
                <a:latin typeface="Calibri"/>
                <a:cs typeface="Calibri"/>
              </a:rPr>
              <a:t>Security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35963" y="3275076"/>
            <a:ext cx="4415155" cy="1222375"/>
            <a:chOff x="1235963" y="3275076"/>
            <a:chExt cx="4415155" cy="122237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5963" y="3858768"/>
              <a:ext cx="492251" cy="5394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2540" y="4076700"/>
              <a:ext cx="419100" cy="3840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8428" y="3889248"/>
              <a:ext cx="702563" cy="1493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3819" y="4061460"/>
              <a:ext cx="452627" cy="4358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02963" y="3794760"/>
              <a:ext cx="411479" cy="2529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6939" y="3275076"/>
              <a:ext cx="1243584" cy="93268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329052" y="4901310"/>
            <a:ext cx="845185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Suited </a:t>
            </a:r>
            <a:r>
              <a:rPr dirty="0" sz="1050">
                <a:latin typeface="Calibri"/>
                <a:cs typeface="Calibri"/>
              </a:rPr>
              <a:t>Across 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Business 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Es</a:t>
            </a:r>
            <a:r>
              <a:rPr dirty="0" sz="1050" spc="-10">
                <a:latin typeface="Calibri"/>
                <a:cs typeface="Calibri"/>
              </a:rPr>
              <a:t>t</a:t>
            </a:r>
            <a:r>
              <a:rPr dirty="0" sz="1050">
                <a:latin typeface="Calibri"/>
                <a:cs typeface="Calibri"/>
              </a:rPr>
              <a:t>a</a:t>
            </a:r>
            <a:r>
              <a:rPr dirty="0" sz="1050" spc="-5">
                <a:latin typeface="Calibri"/>
                <a:cs typeface="Calibri"/>
              </a:rPr>
              <a:t>b</a:t>
            </a:r>
            <a:r>
              <a:rPr dirty="0" sz="1050">
                <a:latin typeface="Calibri"/>
                <a:cs typeface="Calibri"/>
              </a:rPr>
              <a:t>l</a:t>
            </a:r>
            <a:r>
              <a:rPr dirty="0" sz="1050" spc="-5">
                <a:latin typeface="Calibri"/>
                <a:cs typeface="Calibri"/>
              </a:rPr>
              <a:t>i</a:t>
            </a:r>
            <a:r>
              <a:rPr dirty="0" sz="1050" spc="-10">
                <a:latin typeface="Calibri"/>
                <a:cs typeface="Calibri"/>
              </a:rPr>
              <a:t>s</a:t>
            </a:r>
            <a:r>
              <a:rPr dirty="0" sz="1050" spc="-5">
                <a:latin typeface="Calibri"/>
                <a:cs typeface="Calibri"/>
              </a:rPr>
              <a:t>h</a:t>
            </a:r>
            <a:r>
              <a:rPr dirty="0" sz="1050" spc="-10">
                <a:latin typeface="Calibri"/>
                <a:cs typeface="Calibri"/>
              </a:rPr>
              <a:t>m</a:t>
            </a:r>
            <a:r>
              <a:rPr dirty="0" sz="1050">
                <a:latin typeface="Calibri"/>
                <a:cs typeface="Calibri"/>
              </a:rPr>
              <a:t>en</a:t>
            </a:r>
            <a:r>
              <a:rPr dirty="0" sz="1050" spc="-10">
                <a:latin typeface="Calibri"/>
                <a:cs typeface="Calibri"/>
              </a:rPr>
              <a:t>t</a:t>
            </a:r>
            <a:r>
              <a:rPr dirty="0" sz="1050">
                <a:latin typeface="Calibri"/>
                <a:cs typeface="Calibri"/>
              </a:rPr>
              <a:t>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22928" y="4999989"/>
            <a:ext cx="91440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latin typeface="Calibri"/>
                <a:cs typeface="Calibri"/>
              </a:rPr>
              <a:t>P</a:t>
            </a:r>
            <a:r>
              <a:rPr dirty="0" sz="1050">
                <a:latin typeface="Calibri"/>
                <a:cs typeface="Calibri"/>
              </a:rPr>
              <a:t>rem</a:t>
            </a:r>
            <a:r>
              <a:rPr dirty="0" sz="1050" spc="-5">
                <a:latin typeface="Calibri"/>
                <a:cs typeface="Calibri"/>
              </a:rPr>
              <a:t>iu</a:t>
            </a:r>
            <a:r>
              <a:rPr dirty="0" sz="1050">
                <a:latin typeface="Calibri"/>
                <a:cs typeface="Calibri"/>
              </a:rPr>
              <a:t>m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Des</a:t>
            </a:r>
            <a:r>
              <a:rPr dirty="0" sz="1050">
                <a:latin typeface="Calibri"/>
                <a:cs typeface="Calibri"/>
              </a:rPr>
              <a:t>i</a:t>
            </a:r>
            <a:r>
              <a:rPr dirty="0" sz="1050" spc="-10">
                <a:latin typeface="Calibri"/>
                <a:cs typeface="Calibri"/>
              </a:rPr>
              <a:t>g</a:t>
            </a:r>
            <a:r>
              <a:rPr dirty="0" sz="1050">
                <a:latin typeface="Calibri"/>
                <a:cs typeface="Calibri"/>
              </a:rPr>
              <a:t>n  </a:t>
            </a:r>
            <a:r>
              <a:rPr dirty="0" sz="1050">
                <a:latin typeface="Calibri"/>
                <a:cs typeface="Calibri"/>
              </a:rPr>
              <a:t>&amp;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UX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Focus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48173" y="5013197"/>
            <a:ext cx="60261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Trust</a:t>
            </a:r>
            <a:r>
              <a:rPr dirty="0" sz="1050" spc="-4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Of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050">
                <a:latin typeface="Calibri"/>
                <a:cs typeface="Calibri"/>
              </a:rPr>
              <a:t>Honeywell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" y="6440422"/>
            <a:ext cx="1188720" cy="365759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50839" y="2195080"/>
          <a:ext cx="6037580" cy="505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1765"/>
                <a:gridCol w="1597024"/>
                <a:gridCol w="1572894"/>
                <a:gridCol w="1446529"/>
              </a:tblGrid>
              <a:tr h="5050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CONNECTED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F36C2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WATCHFUL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USER-DRIVEN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F36C2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PROACTIVE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7E7E7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689351" y="2510409"/>
            <a:ext cx="569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Features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9351" y="2693288"/>
            <a:ext cx="2094230" cy="194627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89230" indent="-17716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200" spc="-5">
                <a:latin typeface="Calibri"/>
                <a:cs typeface="Calibri"/>
              </a:rPr>
              <a:t>Detects</a:t>
            </a:r>
            <a:r>
              <a:rPr dirty="0" sz="1200" spc="-10">
                <a:latin typeface="Calibri"/>
                <a:cs typeface="Calibri"/>
              </a:rPr>
              <a:t> Smoke-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Incipient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fire</a:t>
            </a:r>
            <a:endParaRPr sz="1200">
              <a:latin typeface="Calibri"/>
              <a:cs typeface="Calibri"/>
            </a:endParaRPr>
          </a:p>
          <a:p>
            <a:pPr marL="189230" indent="-1771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200" spc="-10">
                <a:latin typeface="Calibri"/>
                <a:cs typeface="Calibri"/>
              </a:rPr>
              <a:t>Battery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Operated-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4AA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Battery</a:t>
            </a:r>
            <a:endParaRPr sz="1200">
              <a:latin typeface="Calibri"/>
              <a:cs typeface="Calibri"/>
            </a:endParaRPr>
          </a:p>
          <a:p>
            <a:pPr marL="189230" indent="-1771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200">
                <a:latin typeface="Calibri"/>
                <a:cs typeface="Calibri"/>
              </a:rPr>
              <a:t>App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controlled-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Instant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Alerts</a:t>
            </a:r>
            <a:endParaRPr sz="1200">
              <a:latin typeface="Calibri"/>
              <a:cs typeface="Calibri"/>
            </a:endParaRPr>
          </a:p>
          <a:p>
            <a:pPr marL="189230" indent="-1771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200" spc="-5">
                <a:latin typeface="Calibri"/>
                <a:cs typeface="Calibri"/>
              </a:rPr>
              <a:t>Visual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Alarm</a:t>
            </a:r>
            <a:endParaRPr sz="1200">
              <a:latin typeface="Calibri"/>
              <a:cs typeface="Calibri"/>
            </a:endParaRPr>
          </a:p>
          <a:p>
            <a:pPr marL="189230" indent="-1771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200" spc="-5">
                <a:latin typeface="Calibri"/>
                <a:cs typeface="Calibri"/>
              </a:rPr>
              <a:t>Connected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Device-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Wi-Fi</a:t>
            </a:r>
            <a:endParaRPr sz="1200">
              <a:latin typeface="Calibri"/>
              <a:cs typeface="Calibri"/>
            </a:endParaRPr>
          </a:p>
          <a:p>
            <a:pPr marL="189230" indent="-1771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200">
                <a:latin typeface="Calibri"/>
                <a:cs typeface="Calibri"/>
              </a:rPr>
              <a:t>DIY-</a:t>
            </a:r>
            <a:r>
              <a:rPr dirty="0" sz="1200" spc="-15">
                <a:latin typeface="Calibri"/>
                <a:cs typeface="Calibri"/>
              </a:rPr>
              <a:t> Easy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to </a:t>
            </a:r>
            <a:r>
              <a:rPr dirty="0" sz="1200" spc="-10">
                <a:latin typeface="Calibri"/>
                <a:cs typeface="Calibri"/>
              </a:rPr>
              <a:t>Operate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Install</a:t>
            </a:r>
            <a:endParaRPr sz="1200">
              <a:latin typeface="Calibri"/>
              <a:cs typeface="Calibri"/>
            </a:endParaRPr>
          </a:p>
          <a:p>
            <a:pPr marL="189230" indent="-17716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200" spc="-5">
                <a:latin typeface="Calibri"/>
                <a:cs typeface="Calibri"/>
              </a:rPr>
              <a:t>Photoelectric</a:t>
            </a:r>
            <a:r>
              <a:rPr dirty="0" sz="1200" spc="-15">
                <a:latin typeface="Calibri"/>
                <a:cs typeface="Calibri"/>
              </a:rPr>
              <a:t> Technology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9351" y="4705350"/>
            <a:ext cx="4013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Alerts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9351" y="4888483"/>
            <a:ext cx="2718435" cy="139763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spc="-15">
                <a:latin typeface="Calibri"/>
                <a:cs typeface="Calibri"/>
              </a:rPr>
              <a:t>Smoke</a:t>
            </a:r>
            <a:r>
              <a:rPr dirty="0" sz="1200" spc="-5">
                <a:latin typeface="Calibri"/>
                <a:cs typeface="Calibri"/>
              </a:rPr>
              <a:t> Detection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Alert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spc="-5">
                <a:latin typeface="Calibri"/>
                <a:cs typeface="Calibri"/>
              </a:rPr>
              <a:t>LED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on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Alarm-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Buzzer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1200" spc="-5">
                <a:latin typeface="Calibri"/>
                <a:cs typeface="Calibri"/>
              </a:rPr>
              <a:t>Incoming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Call on </a:t>
            </a:r>
            <a:r>
              <a:rPr dirty="0" sz="1200">
                <a:latin typeface="Calibri"/>
                <a:cs typeface="Calibri"/>
              </a:rPr>
              <a:t>Phone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5">
                <a:latin typeface="Calibri"/>
                <a:cs typeface="Calibri"/>
              </a:rPr>
              <a:t> case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of </a:t>
            </a:r>
            <a:r>
              <a:rPr dirty="0" sz="1200" spc="-15">
                <a:latin typeface="Calibri"/>
                <a:cs typeface="Calibri"/>
              </a:rPr>
              <a:t>Smoke</a:t>
            </a:r>
            <a:endParaRPr sz="12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720"/>
              </a:spcBef>
            </a:pPr>
            <a:r>
              <a:rPr dirty="0" sz="1200" spc="-5">
                <a:latin typeface="Calibri"/>
                <a:cs typeface="Calibri"/>
              </a:rPr>
              <a:t>Detection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778" y="1275080"/>
            <a:ext cx="486029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Wireless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Smoke</a:t>
            </a:r>
            <a:r>
              <a:rPr dirty="0" sz="1400" spc="-20">
                <a:latin typeface="Calibri"/>
                <a:cs typeface="Calibri"/>
              </a:rPr>
              <a:t> Detector,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built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on </a:t>
            </a:r>
            <a:r>
              <a:rPr dirty="0" sz="1400">
                <a:latin typeface="Calibri"/>
                <a:cs typeface="Calibri"/>
              </a:rPr>
              <a:t>Global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Standards,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for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24x7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proactive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fire </a:t>
            </a:r>
            <a:r>
              <a:rPr dirty="0" sz="1400" spc="-10">
                <a:latin typeface="Calibri"/>
                <a:cs typeface="Calibri"/>
              </a:rPr>
              <a:t>safety-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Alerts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on your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mobile Device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&amp;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Visual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+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Audio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Alerts.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OPEX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Model.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Addresses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The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Fire</a:t>
            </a:r>
            <a:r>
              <a:rPr dirty="0" sz="1400" spc="-10">
                <a:latin typeface="Calibri"/>
                <a:cs typeface="Calibri"/>
              </a:rPr>
              <a:t> Safety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Needs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SME </a:t>
            </a:r>
            <a:r>
              <a:rPr dirty="0" sz="1400">
                <a:latin typeface="Calibri"/>
                <a:cs typeface="Calibri"/>
              </a:rPr>
              <a:t>&amp;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Enterprise </a:t>
            </a:r>
            <a:r>
              <a:rPr dirty="0" sz="1400" spc="-15">
                <a:latin typeface="Calibri"/>
                <a:cs typeface="Calibri"/>
              </a:rPr>
              <a:t>At</a:t>
            </a:r>
            <a:r>
              <a:rPr dirty="0" sz="1400">
                <a:latin typeface="Calibri"/>
                <a:cs typeface="Calibri"/>
              </a:rPr>
              <a:t> An</a:t>
            </a:r>
            <a:r>
              <a:rPr dirty="0" sz="1400" spc="-10">
                <a:latin typeface="Calibri"/>
                <a:cs typeface="Calibri"/>
              </a:rPr>
              <a:t> Affordable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Price-point.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3846" y="1137666"/>
            <a:ext cx="4251325" cy="78105"/>
          </a:xfrm>
          <a:custGeom>
            <a:avLst/>
            <a:gdLst/>
            <a:ahLst/>
            <a:cxnLst/>
            <a:rect l="l" t="t" r="r" b="b"/>
            <a:pathLst>
              <a:path w="4251325" h="78105">
                <a:moveTo>
                  <a:pt x="76187" y="1524"/>
                </a:moveTo>
                <a:lnTo>
                  <a:pt x="0" y="39750"/>
                </a:lnTo>
                <a:lnTo>
                  <a:pt x="76212" y="77724"/>
                </a:lnTo>
                <a:lnTo>
                  <a:pt x="76203" y="49149"/>
                </a:lnTo>
                <a:lnTo>
                  <a:pt x="63500" y="49149"/>
                </a:lnTo>
                <a:lnTo>
                  <a:pt x="63487" y="30099"/>
                </a:lnTo>
                <a:lnTo>
                  <a:pt x="76196" y="30099"/>
                </a:lnTo>
                <a:lnTo>
                  <a:pt x="76187" y="1524"/>
                </a:lnTo>
                <a:close/>
              </a:path>
              <a:path w="4251325" h="78105">
                <a:moveTo>
                  <a:pt x="76196" y="30099"/>
                </a:moveTo>
                <a:lnTo>
                  <a:pt x="63487" y="30099"/>
                </a:lnTo>
                <a:lnTo>
                  <a:pt x="63500" y="49149"/>
                </a:lnTo>
                <a:lnTo>
                  <a:pt x="76203" y="49149"/>
                </a:lnTo>
                <a:lnTo>
                  <a:pt x="76196" y="30099"/>
                </a:lnTo>
                <a:close/>
              </a:path>
              <a:path w="4251325" h="78105">
                <a:moveTo>
                  <a:pt x="139687" y="30099"/>
                </a:moveTo>
                <a:lnTo>
                  <a:pt x="76196" y="30099"/>
                </a:lnTo>
                <a:lnTo>
                  <a:pt x="76203" y="49149"/>
                </a:lnTo>
                <a:lnTo>
                  <a:pt x="139700" y="49149"/>
                </a:lnTo>
                <a:lnTo>
                  <a:pt x="139687" y="30099"/>
                </a:lnTo>
                <a:close/>
              </a:path>
              <a:path w="4251325" h="78105">
                <a:moveTo>
                  <a:pt x="273050" y="30099"/>
                </a:moveTo>
                <a:lnTo>
                  <a:pt x="196837" y="30099"/>
                </a:lnTo>
                <a:lnTo>
                  <a:pt x="196850" y="49149"/>
                </a:lnTo>
                <a:lnTo>
                  <a:pt x="273050" y="49149"/>
                </a:lnTo>
                <a:lnTo>
                  <a:pt x="273050" y="30099"/>
                </a:lnTo>
                <a:close/>
              </a:path>
              <a:path w="4251325" h="78105">
                <a:moveTo>
                  <a:pt x="406400" y="29972"/>
                </a:moveTo>
                <a:lnTo>
                  <a:pt x="330200" y="30099"/>
                </a:lnTo>
                <a:lnTo>
                  <a:pt x="330200" y="49149"/>
                </a:lnTo>
                <a:lnTo>
                  <a:pt x="406400" y="49022"/>
                </a:lnTo>
                <a:lnTo>
                  <a:pt x="406400" y="29972"/>
                </a:lnTo>
                <a:close/>
              </a:path>
              <a:path w="4251325" h="78105">
                <a:moveTo>
                  <a:pt x="539750" y="29972"/>
                </a:moveTo>
                <a:lnTo>
                  <a:pt x="463550" y="29972"/>
                </a:lnTo>
                <a:lnTo>
                  <a:pt x="463550" y="49022"/>
                </a:lnTo>
                <a:lnTo>
                  <a:pt x="539750" y="49022"/>
                </a:lnTo>
                <a:lnTo>
                  <a:pt x="539750" y="29972"/>
                </a:lnTo>
                <a:close/>
              </a:path>
              <a:path w="4251325" h="78105">
                <a:moveTo>
                  <a:pt x="673099" y="29972"/>
                </a:moveTo>
                <a:lnTo>
                  <a:pt x="596899" y="29972"/>
                </a:lnTo>
                <a:lnTo>
                  <a:pt x="596899" y="49022"/>
                </a:lnTo>
                <a:lnTo>
                  <a:pt x="673099" y="49022"/>
                </a:lnTo>
                <a:lnTo>
                  <a:pt x="673099" y="29972"/>
                </a:lnTo>
                <a:close/>
              </a:path>
              <a:path w="4251325" h="78105">
                <a:moveTo>
                  <a:pt x="806449" y="29845"/>
                </a:moveTo>
                <a:lnTo>
                  <a:pt x="730249" y="29845"/>
                </a:lnTo>
                <a:lnTo>
                  <a:pt x="730249" y="48895"/>
                </a:lnTo>
                <a:lnTo>
                  <a:pt x="806449" y="48895"/>
                </a:lnTo>
                <a:lnTo>
                  <a:pt x="806449" y="29845"/>
                </a:lnTo>
                <a:close/>
              </a:path>
              <a:path w="4251325" h="78105">
                <a:moveTo>
                  <a:pt x="939799" y="29845"/>
                </a:moveTo>
                <a:lnTo>
                  <a:pt x="863599" y="29845"/>
                </a:lnTo>
                <a:lnTo>
                  <a:pt x="863599" y="48895"/>
                </a:lnTo>
                <a:lnTo>
                  <a:pt x="939799" y="48895"/>
                </a:lnTo>
                <a:lnTo>
                  <a:pt x="939799" y="29845"/>
                </a:lnTo>
                <a:close/>
              </a:path>
              <a:path w="4251325" h="78105">
                <a:moveTo>
                  <a:pt x="1073149" y="29718"/>
                </a:moveTo>
                <a:lnTo>
                  <a:pt x="996949" y="29845"/>
                </a:lnTo>
                <a:lnTo>
                  <a:pt x="996949" y="48895"/>
                </a:lnTo>
                <a:lnTo>
                  <a:pt x="1073149" y="48768"/>
                </a:lnTo>
                <a:lnTo>
                  <a:pt x="1073149" y="29718"/>
                </a:lnTo>
                <a:close/>
              </a:path>
              <a:path w="4251325" h="78105">
                <a:moveTo>
                  <a:pt x="1206499" y="29718"/>
                </a:moveTo>
                <a:lnTo>
                  <a:pt x="1130299" y="29718"/>
                </a:lnTo>
                <a:lnTo>
                  <a:pt x="1130299" y="48768"/>
                </a:lnTo>
                <a:lnTo>
                  <a:pt x="1206499" y="48768"/>
                </a:lnTo>
                <a:lnTo>
                  <a:pt x="1206499" y="29718"/>
                </a:lnTo>
                <a:close/>
              </a:path>
              <a:path w="4251325" h="78105">
                <a:moveTo>
                  <a:pt x="1339849" y="29718"/>
                </a:moveTo>
                <a:lnTo>
                  <a:pt x="1263649" y="29718"/>
                </a:lnTo>
                <a:lnTo>
                  <a:pt x="1263649" y="48768"/>
                </a:lnTo>
                <a:lnTo>
                  <a:pt x="1339849" y="48768"/>
                </a:lnTo>
                <a:lnTo>
                  <a:pt x="1339849" y="29718"/>
                </a:lnTo>
                <a:close/>
              </a:path>
              <a:path w="4251325" h="78105">
                <a:moveTo>
                  <a:pt x="1473199" y="29591"/>
                </a:moveTo>
                <a:lnTo>
                  <a:pt x="1396999" y="29591"/>
                </a:lnTo>
                <a:lnTo>
                  <a:pt x="1396999" y="48641"/>
                </a:lnTo>
                <a:lnTo>
                  <a:pt x="1473199" y="48641"/>
                </a:lnTo>
                <a:lnTo>
                  <a:pt x="1473199" y="29591"/>
                </a:lnTo>
                <a:close/>
              </a:path>
              <a:path w="4251325" h="78105">
                <a:moveTo>
                  <a:pt x="1606549" y="29591"/>
                </a:moveTo>
                <a:lnTo>
                  <a:pt x="1530349" y="29591"/>
                </a:lnTo>
                <a:lnTo>
                  <a:pt x="1530349" y="48641"/>
                </a:lnTo>
                <a:lnTo>
                  <a:pt x="1606549" y="48641"/>
                </a:lnTo>
                <a:lnTo>
                  <a:pt x="1606549" y="29591"/>
                </a:lnTo>
                <a:close/>
              </a:path>
              <a:path w="4251325" h="78105">
                <a:moveTo>
                  <a:pt x="1739900" y="29463"/>
                </a:moveTo>
                <a:lnTo>
                  <a:pt x="1663700" y="29591"/>
                </a:lnTo>
                <a:lnTo>
                  <a:pt x="1663700" y="48641"/>
                </a:lnTo>
                <a:lnTo>
                  <a:pt x="1739900" y="48513"/>
                </a:lnTo>
                <a:lnTo>
                  <a:pt x="1739900" y="29463"/>
                </a:lnTo>
                <a:close/>
              </a:path>
              <a:path w="4251325" h="78105">
                <a:moveTo>
                  <a:pt x="1873250" y="29463"/>
                </a:moveTo>
                <a:lnTo>
                  <a:pt x="1797050" y="29463"/>
                </a:lnTo>
                <a:lnTo>
                  <a:pt x="1797050" y="48513"/>
                </a:lnTo>
                <a:lnTo>
                  <a:pt x="1873250" y="48513"/>
                </a:lnTo>
                <a:lnTo>
                  <a:pt x="1873250" y="29463"/>
                </a:lnTo>
                <a:close/>
              </a:path>
              <a:path w="4251325" h="78105">
                <a:moveTo>
                  <a:pt x="2006600" y="29463"/>
                </a:moveTo>
                <a:lnTo>
                  <a:pt x="1930400" y="29463"/>
                </a:lnTo>
                <a:lnTo>
                  <a:pt x="1930400" y="48513"/>
                </a:lnTo>
                <a:lnTo>
                  <a:pt x="2006600" y="48513"/>
                </a:lnTo>
                <a:lnTo>
                  <a:pt x="2006600" y="29463"/>
                </a:lnTo>
                <a:close/>
              </a:path>
              <a:path w="4251325" h="78105">
                <a:moveTo>
                  <a:pt x="2139950" y="29337"/>
                </a:moveTo>
                <a:lnTo>
                  <a:pt x="2063750" y="29337"/>
                </a:lnTo>
                <a:lnTo>
                  <a:pt x="2063750" y="48387"/>
                </a:lnTo>
                <a:lnTo>
                  <a:pt x="2139950" y="48387"/>
                </a:lnTo>
                <a:lnTo>
                  <a:pt x="2139950" y="29337"/>
                </a:lnTo>
                <a:close/>
              </a:path>
              <a:path w="4251325" h="78105">
                <a:moveTo>
                  <a:pt x="2273300" y="29337"/>
                </a:moveTo>
                <a:lnTo>
                  <a:pt x="2197100" y="29337"/>
                </a:lnTo>
                <a:lnTo>
                  <a:pt x="2197100" y="48387"/>
                </a:lnTo>
                <a:lnTo>
                  <a:pt x="2273300" y="48387"/>
                </a:lnTo>
                <a:lnTo>
                  <a:pt x="2273300" y="29337"/>
                </a:lnTo>
                <a:close/>
              </a:path>
              <a:path w="4251325" h="78105">
                <a:moveTo>
                  <a:pt x="2406650" y="29210"/>
                </a:moveTo>
                <a:lnTo>
                  <a:pt x="2330450" y="29337"/>
                </a:lnTo>
                <a:lnTo>
                  <a:pt x="2330450" y="48387"/>
                </a:lnTo>
                <a:lnTo>
                  <a:pt x="2406650" y="48260"/>
                </a:lnTo>
                <a:lnTo>
                  <a:pt x="2406650" y="29210"/>
                </a:lnTo>
                <a:close/>
              </a:path>
              <a:path w="4251325" h="78105">
                <a:moveTo>
                  <a:pt x="2540000" y="29210"/>
                </a:moveTo>
                <a:lnTo>
                  <a:pt x="2463800" y="29210"/>
                </a:lnTo>
                <a:lnTo>
                  <a:pt x="2463800" y="48260"/>
                </a:lnTo>
                <a:lnTo>
                  <a:pt x="2540000" y="48260"/>
                </a:lnTo>
                <a:lnTo>
                  <a:pt x="2540000" y="29210"/>
                </a:lnTo>
                <a:close/>
              </a:path>
              <a:path w="4251325" h="78105">
                <a:moveTo>
                  <a:pt x="2673350" y="29210"/>
                </a:moveTo>
                <a:lnTo>
                  <a:pt x="2597150" y="29210"/>
                </a:lnTo>
                <a:lnTo>
                  <a:pt x="2597150" y="48260"/>
                </a:lnTo>
                <a:lnTo>
                  <a:pt x="2673350" y="48260"/>
                </a:lnTo>
                <a:lnTo>
                  <a:pt x="2673350" y="29210"/>
                </a:lnTo>
                <a:close/>
              </a:path>
              <a:path w="4251325" h="78105">
                <a:moveTo>
                  <a:pt x="2806700" y="29083"/>
                </a:moveTo>
                <a:lnTo>
                  <a:pt x="2730500" y="29083"/>
                </a:lnTo>
                <a:lnTo>
                  <a:pt x="2730500" y="48133"/>
                </a:lnTo>
                <a:lnTo>
                  <a:pt x="2806700" y="48133"/>
                </a:lnTo>
                <a:lnTo>
                  <a:pt x="2806700" y="29083"/>
                </a:lnTo>
                <a:close/>
              </a:path>
              <a:path w="4251325" h="78105">
                <a:moveTo>
                  <a:pt x="2940050" y="29083"/>
                </a:moveTo>
                <a:lnTo>
                  <a:pt x="2863850" y="29083"/>
                </a:lnTo>
                <a:lnTo>
                  <a:pt x="2863850" y="48133"/>
                </a:lnTo>
                <a:lnTo>
                  <a:pt x="2940050" y="48133"/>
                </a:lnTo>
                <a:lnTo>
                  <a:pt x="2940050" y="29083"/>
                </a:lnTo>
                <a:close/>
              </a:path>
              <a:path w="4251325" h="78105">
                <a:moveTo>
                  <a:pt x="3073400" y="28956"/>
                </a:moveTo>
                <a:lnTo>
                  <a:pt x="2997200" y="29083"/>
                </a:lnTo>
                <a:lnTo>
                  <a:pt x="2997200" y="48133"/>
                </a:lnTo>
                <a:lnTo>
                  <a:pt x="3073400" y="48006"/>
                </a:lnTo>
                <a:lnTo>
                  <a:pt x="3073400" y="28956"/>
                </a:lnTo>
                <a:close/>
              </a:path>
              <a:path w="4251325" h="78105">
                <a:moveTo>
                  <a:pt x="3206750" y="28956"/>
                </a:moveTo>
                <a:lnTo>
                  <a:pt x="3130550" y="28956"/>
                </a:lnTo>
                <a:lnTo>
                  <a:pt x="3130550" y="48006"/>
                </a:lnTo>
                <a:lnTo>
                  <a:pt x="3206750" y="48006"/>
                </a:lnTo>
                <a:lnTo>
                  <a:pt x="3206750" y="28956"/>
                </a:lnTo>
                <a:close/>
              </a:path>
              <a:path w="4251325" h="78105">
                <a:moveTo>
                  <a:pt x="3340100" y="28956"/>
                </a:moveTo>
                <a:lnTo>
                  <a:pt x="3263900" y="28956"/>
                </a:lnTo>
                <a:lnTo>
                  <a:pt x="3263900" y="48006"/>
                </a:lnTo>
                <a:lnTo>
                  <a:pt x="3340100" y="48006"/>
                </a:lnTo>
                <a:lnTo>
                  <a:pt x="3340100" y="28956"/>
                </a:lnTo>
                <a:close/>
              </a:path>
              <a:path w="4251325" h="78105">
                <a:moveTo>
                  <a:pt x="3473450" y="28829"/>
                </a:moveTo>
                <a:lnTo>
                  <a:pt x="3397250" y="28956"/>
                </a:lnTo>
                <a:lnTo>
                  <a:pt x="3397250" y="48006"/>
                </a:lnTo>
                <a:lnTo>
                  <a:pt x="3473450" y="47879"/>
                </a:lnTo>
                <a:lnTo>
                  <a:pt x="3473450" y="28829"/>
                </a:lnTo>
                <a:close/>
              </a:path>
              <a:path w="4251325" h="78105">
                <a:moveTo>
                  <a:pt x="3606800" y="28829"/>
                </a:moveTo>
                <a:lnTo>
                  <a:pt x="3530600" y="28829"/>
                </a:lnTo>
                <a:lnTo>
                  <a:pt x="3530600" y="47879"/>
                </a:lnTo>
                <a:lnTo>
                  <a:pt x="3606800" y="47879"/>
                </a:lnTo>
                <a:lnTo>
                  <a:pt x="3606800" y="28829"/>
                </a:lnTo>
                <a:close/>
              </a:path>
              <a:path w="4251325" h="78105">
                <a:moveTo>
                  <a:pt x="3740150" y="28829"/>
                </a:moveTo>
                <a:lnTo>
                  <a:pt x="3663950" y="28829"/>
                </a:lnTo>
                <a:lnTo>
                  <a:pt x="3663950" y="47879"/>
                </a:lnTo>
                <a:lnTo>
                  <a:pt x="3740150" y="47879"/>
                </a:lnTo>
                <a:lnTo>
                  <a:pt x="3740150" y="28829"/>
                </a:lnTo>
                <a:close/>
              </a:path>
              <a:path w="4251325" h="78105">
                <a:moveTo>
                  <a:pt x="3873500" y="28701"/>
                </a:moveTo>
                <a:lnTo>
                  <a:pt x="3797300" y="28701"/>
                </a:lnTo>
                <a:lnTo>
                  <a:pt x="3797300" y="47751"/>
                </a:lnTo>
                <a:lnTo>
                  <a:pt x="3873500" y="47751"/>
                </a:lnTo>
                <a:lnTo>
                  <a:pt x="3873500" y="28701"/>
                </a:lnTo>
                <a:close/>
              </a:path>
              <a:path w="4251325" h="78105">
                <a:moveTo>
                  <a:pt x="4006850" y="28701"/>
                </a:moveTo>
                <a:lnTo>
                  <a:pt x="3930650" y="28701"/>
                </a:lnTo>
                <a:lnTo>
                  <a:pt x="3930650" y="47751"/>
                </a:lnTo>
                <a:lnTo>
                  <a:pt x="4006850" y="47751"/>
                </a:lnTo>
                <a:lnTo>
                  <a:pt x="4006850" y="28701"/>
                </a:lnTo>
                <a:close/>
              </a:path>
              <a:path w="4251325" h="78105">
                <a:moveTo>
                  <a:pt x="4140200" y="28575"/>
                </a:moveTo>
                <a:lnTo>
                  <a:pt x="4064000" y="28701"/>
                </a:lnTo>
                <a:lnTo>
                  <a:pt x="4064000" y="47751"/>
                </a:lnTo>
                <a:lnTo>
                  <a:pt x="4140200" y="47625"/>
                </a:lnTo>
                <a:lnTo>
                  <a:pt x="4140200" y="28575"/>
                </a:lnTo>
                <a:close/>
              </a:path>
              <a:path w="4251325" h="78105">
                <a:moveTo>
                  <a:pt x="4175125" y="0"/>
                </a:moveTo>
                <a:lnTo>
                  <a:pt x="4175125" y="76200"/>
                </a:lnTo>
                <a:lnTo>
                  <a:pt x="4251325" y="38100"/>
                </a:lnTo>
                <a:lnTo>
                  <a:pt x="4175125" y="0"/>
                </a:lnTo>
                <a:close/>
              </a:path>
            </a:pathLst>
          </a:custGeom>
          <a:solidFill>
            <a:srgbClr val="F36C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920990" y="1802383"/>
            <a:ext cx="190753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434242"/>
                </a:solidFill>
                <a:latin typeface="Calibri"/>
                <a:cs typeface="Calibri"/>
              </a:rPr>
              <a:t>Key</a:t>
            </a:r>
            <a:r>
              <a:rPr dirty="0" sz="1600" spc="-30" b="1">
                <a:solidFill>
                  <a:srgbClr val="434242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434242"/>
                </a:solidFill>
                <a:latin typeface="Calibri"/>
                <a:cs typeface="Calibri"/>
              </a:rPr>
              <a:t>Proposition</a:t>
            </a:r>
            <a:r>
              <a:rPr dirty="0" sz="1600" spc="-25" b="1">
                <a:solidFill>
                  <a:srgbClr val="434242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434242"/>
                </a:solidFill>
                <a:latin typeface="Calibri"/>
                <a:cs typeface="Calibri"/>
              </a:rPr>
              <a:t>Pillars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1861" y="3654679"/>
            <a:ext cx="6750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066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App 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Cont</a:t>
            </a:r>
            <a:r>
              <a:rPr dirty="0" sz="1200" spc="-20">
                <a:latin typeface="Calibri"/>
                <a:cs typeface="Calibri"/>
              </a:rPr>
              <a:t>r</a:t>
            </a:r>
            <a:r>
              <a:rPr dirty="0" sz="1200" spc="-5">
                <a:latin typeface="Calibri"/>
                <a:cs typeface="Calibri"/>
              </a:rPr>
              <a:t>oll</a:t>
            </a:r>
            <a:r>
              <a:rPr dirty="0" sz="1200">
                <a:latin typeface="Calibri"/>
                <a:cs typeface="Calibri"/>
              </a:rPr>
              <a:t>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22489" y="3655821"/>
            <a:ext cx="7562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</a:t>
            </a:r>
            <a:r>
              <a:rPr dirty="0" sz="1200" spc="-5">
                <a:latin typeface="Calibri"/>
                <a:cs typeface="Calibri"/>
              </a:rPr>
              <a:t>o</a:t>
            </a:r>
            <a:r>
              <a:rPr dirty="0" sz="1200" spc="5">
                <a:latin typeface="Calibri"/>
                <a:cs typeface="Calibri"/>
              </a:rPr>
              <a:t>b</a:t>
            </a:r>
            <a:r>
              <a:rPr dirty="0" sz="1200">
                <a:latin typeface="Calibri"/>
                <a:cs typeface="Calibri"/>
              </a:rPr>
              <a:t>ile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5">
                <a:latin typeface="Calibri"/>
                <a:cs typeface="Calibri"/>
              </a:rPr>
              <a:t>p</a:t>
            </a:r>
            <a:r>
              <a:rPr dirty="0" sz="1200">
                <a:latin typeface="Calibri"/>
                <a:cs typeface="Calibri"/>
              </a:rPr>
              <a:t>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Notification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91425" y="4826000"/>
            <a:ext cx="932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Audio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Visual </a:t>
            </a:r>
            <a:r>
              <a:rPr dirty="0" sz="1200" spc="-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Alerts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90833" y="3669283"/>
            <a:ext cx="6210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Real-time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Alerts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93479" y="4852796"/>
            <a:ext cx="857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Event </a:t>
            </a:r>
            <a:r>
              <a:rPr dirty="0" sz="1200" spc="-5">
                <a:latin typeface="Calibri"/>
                <a:cs typeface="Calibri"/>
              </a:rPr>
              <a:t>Logs </a:t>
            </a:r>
            <a:r>
              <a:rPr dirty="0" sz="1200">
                <a:latin typeface="Calibri"/>
                <a:cs typeface="Calibri"/>
              </a:rPr>
              <a:t>&amp;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Device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</a:t>
            </a:r>
            <a:r>
              <a:rPr dirty="0" sz="1200" spc="-10">
                <a:latin typeface="Calibri"/>
                <a:cs typeface="Calibri"/>
              </a:rPr>
              <a:t>t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tus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0680" y="4859273"/>
            <a:ext cx="863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8460" marR="5080" indent="-366395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Calibri"/>
                <a:cs typeface="Calibri"/>
              </a:rPr>
              <a:t>Works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on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Wi- </a:t>
            </a:r>
            <a:r>
              <a:rPr dirty="0" sz="1200" spc="-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15119" y="3662298"/>
            <a:ext cx="10718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Calibri"/>
                <a:cs typeface="Calibri"/>
              </a:rPr>
              <a:t>Easy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Install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Operate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16514" y="4862576"/>
            <a:ext cx="119316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Incoming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Call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Alert </a:t>
            </a:r>
            <a:r>
              <a:rPr dirty="0" sz="1200" spc="-25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on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Mobile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5632703"/>
            <a:ext cx="1495044" cy="681228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053846" y="2173985"/>
            <a:ext cx="4251325" cy="78105"/>
          </a:xfrm>
          <a:custGeom>
            <a:avLst/>
            <a:gdLst/>
            <a:ahLst/>
            <a:cxnLst/>
            <a:rect l="l" t="t" r="r" b="b"/>
            <a:pathLst>
              <a:path w="4251325" h="78105">
                <a:moveTo>
                  <a:pt x="76187" y="1524"/>
                </a:moveTo>
                <a:lnTo>
                  <a:pt x="0" y="39750"/>
                </a:lnTo>
                <a:lnTo>
                  <a:pt x="76212" y="77724"/>
                </a:lnTo>
                <a:lnTo>
                  <a:pt x="76203" y="49149"/>
                </a:lnTo>
                <a:lnTo>
                  <a:pt x="63500" y="49149"/>
                </a:lnTo>
                <a:lnTo>
                  <a:pt x="63487" y="30099"/>
                </a:lnTo>
                <a:lnTo>
                  <a:pt x="76196" y="30099"/>
                </a:lnTo>
                <a:lnTo>
                  <a:pt x="76187" y="1524"/>
                </a:lnTo>
                <a:close/>
              </a:path>
              <a:path w="4251325" h="78105">
                <a:moveTo>
                  <a:pt x="76196" y="30099"/>
                </a:moveTo>
                <a:lnTo>
                  <a:pt x="63487" y="30099"/>
                </a:lnTo>
                <a:lnTo>
                  <a:pt x="63500" y="49149"/>
                </a:lnTo>
                <a:lnTo>
                  <a:pt x="76203" y="49149"/>
                </a:lnTo>
                <a:lnTo>
                  <a:pt x="76196" y="30099"/>
                </a:lnTo>
                <a:close/>
              </a:path>
              <a:path w="4251325" h="78105">
                <a:moveTo>
                  <a:pt x="139687" y="30099"/>
                </a:moveTo>
                <a:lnTo>
                  <a:pt x="76196" y="30099"/>
                </a:lnTo>
                <a:lnTo>
                  <a:pt x="76203" y="49149"/>
                </a:lnTo>
                <a:lnTo>
                  <a:pt x="139700" y="49149"/>
                </a:lnTo>
                <a:lnTo>
                  <a:pt x="139687" y="30099"/>
                </a:lnTo>
                <a:close/>
              </a:path>
              <a:path w="4251325" h="78105">
                <a:moveTo>
                  <a:pt x="273050" y="30099"/>
                </a:moveTo>
                <a:lnTo>
                  <a:pt x="196837" y="30099"/>
                </a:lnTo>
                <a:lnTo>
                  <a:pt x="196850" y="49149"/>
                </a:lnTo>
                <a:lnTo>
                  <a:pt x="273050" y="49149"/>
                </a:lnTo>
                <a:lnTo>
                  <a:pt x="273050" y="30099"/>
                </a:lnTo>
                <a:close/>
              </a:path>
              <a:path w="4251325" h="78105">
                <a:moveTo>
                  <a:pt x="406400" y="29972"/>
                </a:moveTo>
                <a:lnTo>
                  <a:pt x="330200" y="30099"/>
                </a:lnTo>
                <a:lnTo>
                  <a:pt x="330200" y="49149"/>
                </a:lnTo>
                <a:lnTo>
                  <a:pt x="406400" y="49022"/>
                </a:lnTo>
                <a:lnTo>
                  <a:pt x="406400" y="29972"/>
                </a:lnTo>
                <a:close/>
              </a:path>
              <a:path w="4251325" h="78105">
                <a:moveTo>
                  <a:pt x="539750" y="29972"/>
                </a:moveTo>
                <a:lnTo>
                  <a:pt x="463550" y="29972"/>
                </a:lnTo>
                <a:lnTo>
                  <a:pt x="463550" y="49022"/>
                </a:lnTo>
                <a:lnTo>
                  <a:pt x="539750" y="49022"/>
                </a:lnTo>
                <a:lnTo>
                  <a:pt x="539750" y="29972"/>
                </a:lnTo>
                <a:close/>
              </a:path>
              <a:path w="4251325" h="78105">
                <a:moveTo>
                  <a:pt x="673099" y="29972"/>
                </a:moveTo>
                <a:lnTo>
                  <a:pt x="596899" y="29972"/>
                </a:lnTo>
                <a:lnTo>
                  <a:pt x="596899" y="49022"/>
                </a:lnTo>
                <a:lnTo>
                  <a:pt x="673099" y="49022"/>
                </a:lnTo>
                <a:lnTo>
                  <a:pt x="673099" y="29972"/>
                </a:lnTo>
                <a:close/>
              </a:path>
              <a:path w="4251325" h="78105">
                <a:moveTo>
                  <a:pt x="806449" y="29844"/>
                </a:moveTo>
                <a:lnTo>
                  <a:pt x="730249" y="29844"/>
                </a:lnTo>
                <a:lnTo>
                  <a:pt x="730249" y="48894"/>
                </a:lnTo>
                <a:lnTo>
                  <a:pt x="806449" y="48894"/>
                </a:lnTo>
                <a:lnTo>
                  <a:pt x="806449" y="29844"/>
                </a:lnTo>
                <a:close/>
              </a:path>
              <a:path w="4251325" h="78105">
                <a:moveTo>
                  <a:pt x="939799" y="29844"/>
                </a:moveTo>
                <a:lnTo>
                  <a:pt x="863599" y="29844"/>
                </a:lnTo>
                <a:lnTo>
                  <a:pt x="863599" y="48894"/>
                </a:lnTo>
                <a:lnTo>
                  <a:pt x="939799" y="48894"/>
                </a:lnTo>
                <a:lnTo>
                  <a:pt x="939799" y="29844"/>
                </a:lnTo>
                <a:close/>
              </a:path>
              <a:path w="4251325" h="78105">
                <a:moveTo>
                  <a:pt x="1073149" y="29717"/>
                </a:moveTo>
                <a:lnTo>
                  <a:pt x="996949" y="29844"/>
                </a:lnTo>
                <a:lnTo>
                  <a:pt x="996949" y="48894"/>
                </a:lnTo>
                <a:lnTo>
                  <a:pt x="1073149" y="48767"/>
                </a:lnTo>
                <a:lnTo>
                  <a:pt x="1073149" y="29717"/>
                </a:lnTo>
                <a:close/>
              </a:path>
              <a:path w="4251325" h="78105">
                <a:moveTo>
                  <a:pt x="1206499" y="29717"/>
                </a:moveTo>
                <a:lnTo>
                  <a:pt x="1130299" y="29717"/>
                </a:lnTo>
                <a:lnTo>
                  <a:pt x="1130299" y="48767"/>
                </a:lnTo>
                <a:lnTo>
                  <a:pt x="1206499" y="48767"/>
                </a:lnTo>
                <a:lnTo>
                  <a:pt x="1206499" y="29717"/>
                </a:lnTo>
                <a:close/>
              </a:path>
              <a:path w="4251325" h="78105">
                <a:moveTo>
                  <a:pt x="1339849" y="29717"/>
                </a:moveTo>
                <a:lnTo>
                  <a:pt x="1263649" y="29717"/>
                </a:lnTo>
                <a:lnTo>
                  <a:pt x="1263649" y="48767"/>
                </a:lnTo>
                <a:lnTo>
                  <a:pt x="1339849" y="48767"/>
                </a:lnTo>
                <a:lnTo>
                  <a:pt x="1339849" y="29717"/>
                </a:lnTo>
                <a:close/>
              </a:path>
              <a:path w="4251325" h="78105">
                <a:moveTo>
                  <a:pt x="1473199" y="29590"/>
                </a:moveTo>
                <a:lnTo>
                  <a:pt x="1396999" y="29590"/>
                </a:lnTo>
                <a:lnTo>
                  <a:pt x="1396999" y="48640"/>
                </a:lnTo>
                <a:lnTo>
                  <a:pt x="1473199" y="48640"/>
                </a:lnTo>
                <a:lnTo>
                  <a:pt x="1473199" y="29590"/>
                </a:lnTo>
                <a:close/>
              </a:path>
              <a:path w="4251325" h="78105">
                <a:moveTo>
                  <a:pt x="1606549" y="29590"/>
                </a:moveTo>
                <a:lnTo>
                  <a:pt x="1530349" y="29590"/>
                </a:lnTo>
                <a:lnTo>
                  <a:pt x="1530349" y="48640"/>
                </a:lnTo>
                <a:lnTo>
                  <a:pt x="1606549" y="48640"/>
                </a:lnTo>
                <a:lnTo>
                  <a:pt x="1606549" y="29590"/>
                </a:lnTo>
                <a:close/>
              </a:path>
              <a:path w="4251325" h="78105">
                <a:moveTo>
                  <a:pt x="1739900" y="29463"/>
                </a:moveTo>
                <a:lnTo>
                  <a:pt x="1663700" y="29590"/>
                </a:lnTo>
                <a:lnTo>
                  <a:pt x="1663700" y="48640"/>
                </a:lnTo>
                <a:lnTo>
                  <a:pt x="1739900" y="48513"/>
                </a:lnTo>
                <a:lnTo>
                  <a:pt x="1739900" y="29463"/>
                </a:lnTo>
                <a:close/>
              </a:path>
              <a:path w="4251325" h="78105">
                <a:moveTo>
                  <a:pt x="1873250" y="29463"/>
                </a:moveTo>
                <a:lnTo>
                  <a:pt x="1797050" y="29463"/>
                </a:lnTo>
                <a:lnTo>
                  <a:pt x="1797050" y="48513"/>
                </a:lnTo>
                <a:lnTo>
                  <a:pt x="1873250" y="48513"/>
                </a:lnTo>
                <a:lnTo>
                  <a:pt x="1873250" y="29463"/>
                </a:lnTo>
                <a:close/>
              </a:path>
              <a:path w="4251325" h="78105">
                <a:moveTo>
                  <a:pt x="2006600" y="29463"/>
                </a:moveTo>
                <a:lnTo>
                  <a:pt x="1930400" y="29463"/>
                </a:lnTo>
                <a:lnTo>
                  <a:pt x="1930400" y="48513"/>
                </a:lnTo>
                <a:lnTo>
                  <a:pt x="2006600" y="48513"/>
                </a:lnTo>
                <a:lnTo>
                  <a:pt x="2006600" y="29463"/>
                </a:lnTo>
                <a:close/>
              </a:path>
              <a:path w="4251325" h="78105">
                <a:moveTo>
                  <a:pt x="2139950" y="29337"/>
                </a:moveTo>
                <a:lnTo>
                  <a:pt x="2063750" y="29337"/>
                </a:lnTo>
                <a:lnTo>
                  <a:pt x="2063750" y="48387"/>
                </a:lnTo>
                <a:lnTo>
                  <a:pt x="2139950" y="48387"/>
                </a:lnTo>
                <a:lnTo>
                  <a:pt x="2139950" y="29337"/>
                </a:lnTo>
                <a:close/>
              </a:path>
              <a:path w="4251325" h="78105">
                <a:moveTo>
                  <a:pt x="2273300" y="29337"/>
                </a:moveTo>
                <a:lnTo>
                  <a:pt x="2197100" y="29337"/>
                </a:lnTo>
                <a:lnTo>
                  <a:pt x="2197100" y="48387"/>
                </a:lnTo>
                <a:lnTo>
                  <a:pt x="2273300" y="48387"/>
                </a:lnTo>
                <a:lnTo>
                  <a:pt x="2273300" y="29337"/>
                </a:lnTo>
                <a:close/>
              </a:path>
              <a:path w="4251325" h="78105">
                <a:moveTo>
                  <a:pt x="2406650" y="29210"/>
                </a:moveTo>
                <a:lnTo>
                  <a:pt x="2330450" y="29337"/>
                </a:lnTo>
                <a:lnTo>
                  <a:pt x="2330450" y="48387"/>
                </a:lnTo>
                <a:lnTo>
                  <a:pt x="2406650" y="48260"/>
                </a:lnTo>
                <a:lnTo>
                  <a:pt x="2406650" y="29210"/>
                </a:lnTo>
                <a:close/>
              </a:path>
              <a:path w="4251325" h="78105">
                <a:moveTo>
                  <a:pt x="2540000" y="29210"/>
                </a:moveTo>
                <a:lnTo>
                  <a:pt x="2463800" y="29210"/>
                </a:lnTo>
                <a:lnTo>
                  <a:pt x="2463800" y="48260"/>
                </a:lnTo>
                <a:lnTo>
                  <a:pt x="2540000" y="48260"/>
                </a:lnTo>
                <a:lnTo>
                  <a:pt x="2540000" y="29210"/>
                </a:lnTo>
                <a:close/>
              </a:path>
              <a:path w="4251325" h="78105">
                <a:moveTo>
                  <a:pt x="2673350" y="29210"/>
                </a:moveTo>
                <a:lnTo>
                  <a:pt x="2597150" y="29210"/>
                </a:lnTo>
                <a:lnTo>
                  <a:pt x="2597150" y="48260"/>
                </a:lnTo>
                <a:lnTo>
                  <a:pt x="2673350" y="48260"/>
                </a:lnTo>
                <a:lnTo>
                  <a:pt x="2673350" y="29210"/>
                </a:lnTo>
                <a:close/>
              </a:path>
              <a:path w="4251325" h="78105">
                <a:moveTo>
                  <a:pt x="2806700" y="29083"/>
                </a:moveTo>
                <a:lnTo>
                  <a:pt x="2730500" y="29083"/>
                </a:lnTo>
                <a:lnTo>
                  <a:pt x="2730500" y="48133"/>
                </a:lnTo>
                <a:lnTo>
                  <a:pt x="2806700" y="48133"/>
                </a:lnTo>
                <a:lnTo>
                  <a:pt x="2806700" y="29083"/>
                </a:lnTo>
                <a:close/>
              </a:path>
              <a:path w="4251325" h="78105">
                <a:moveTo>
                  <a:pt x="2940050" y="29083"/>
                </a:moveTo>
                <a:lnTo>
                  <a:pt x="2863850" y="29083"/>
                </a:lnTo>
                <a:lnTo>
                  <a:pt x="2863850" y="48133"/>
                </a:lnTo>
                <a:lnTo>
                  <a:pt x="2940050" y="48133"/>
                </a:lnTo>
                <a:lnTo>
                  <a:pt x="2940050" y="29083"/>
                </a:lnTo>
                <a:close/>
              </a:path>
              <a:path w="4251325" h="78105">
                <a:moveTo>
                  <a:pt x="3073400" y="28955"/>
                </a:moveTo>
                <a:lnTo>
                  <a:pt x="2997200" y="29083"/>
                </a:lnTo>
                <a:lnTo>
                  <a:pt x="2997200" y="48133"/>
                </a:lnTo>
                <a:lnTo>
                  <a:pt x="3073400" y="48005"/>
                </a:lnTo>
                <a:lnTo>
                  <a:pt x="3073400" y="28955"/>
                </a:lnTo>
                <a:close/>
              </a:path>
              <a:path w="4251325" h="78105">
                <a:moveTo>
                  <a:pt x="3206750" y="28955"/>
                </a:moveTo>
                <a:lnTo>
                  <a:pt x="3130550" y="28955"/>
                </a:lnTo>
                <a:lnTo>
                  <a:pt x="3130550" y="48005"/>
                </a:lnTo>
                <a:lnTo>
                  <a:pt x="3206750" y="48005"/>
                </a:lnTo>
                <a:lnTo>
                  <a:pt x="3206750" y="28955"/>
                </a:lnTo>
                <a:close/>
              </a:path>
              <a:path w="4251325" h="78105">
                <a:moveTo>
                  <a:pt x="3340100" y="28955"/>
                </a:moveTo>
                <a:lnTo>
                  <a:pt x="3263900" y="28955"/>
                </a:lnTo>
                <a:lnTo>
                  <a:pt x="3263900" y="48005"/>
                </a:lnTo>
                <a:lnTo>
                  <a:pt x="3340100" y="48005"/>
                </a:lnTo>
                <a:lnTo>
                  <a:pt x="3340100" y="28955"/>
                </a:lnTo>
                <a:close/>
              </a:path>
              <a:path w="4251325" h="78105">
                <a:moveTo>
                  <a:pt x="3473450" y="28828"/>
                </a:moveTo>
                <a:lnTo>
                  <a:pt x="3397250" y="28955"/>
                </a:lnTo>
                <a:lnTo>
                  <a:pt x="3397250" y="48005"/>
                </a:lnTo>
                <a:lnTo>
                  <a:pt x="3473450" y="47878"/>
                </a:lnTo>
                <a:lnTo>
                  <a:pt x="3473450" y="28828"/>
                </a:lnTo>
                <a:close/>
              </a:path>
              <a:path w="4251325" h="78105">
                <a:moveTo>
                  <a:pt x="3606800" y="28828"/>
                </a:moveTo>
                <a:lnTo>
                  <a:pt x="3530600" y="28828"/>
                </a:lnTo>
                <a:lnTo>
                  <a:pt x="3530600" y="47878"/>
                </a:lnTo>
                <a:lnTo>
                  <a:pt x="3606800" y="47878"/>
                </a:lnTo>
                <a:lnTo>
                  <a:pt x="3606800" y="28828"/>
                </a:lnTo>
                <a:close/>
              </a:path>
              <a:path w="4251325" h="78105">
                <a:moveTo>
                  <a:pt x="3740150" y="28828"/>
                </a:moveTo>
                <a:lnTo>
                  <a:pt x="3663950" y="28828"/>
                </a:lnTo>
                <a:lnTo>
                  <a:pt x="3663950" y="47878"/>
                </a:lnTo>
                <a:lnTo>
                  <a:pt x="3740150" y="47878"/>
                </a:lnTo>
                <a:lnTo>
                  <a:pt x="3740150" y="28828"/>
                </a:lnTo>
                <a:close/>
              </a:path>
              <a:path w="4251325" h="78105">
                <a:moveTo>
                  <a:pt x="3873500" y="28701"/>
                </a:moveTo>
                <a:lnTo>
                  <a:pt x="3797300" y="28701"/>
                </a:lnTo>
                <a:lnTo>
                  <a:pt x="3797300" y="47751"/>
                </a:lnTo>
                <a:lnTo>
                  <a:pt x="3873500" y="47751"/>
                </a:lnTo>
                <a:lnTo>
                  <a:pt x="3873500" y="28701"/>
                </a:lnTo>
                <a:close/>
              </a:path>
              <a:path w="4251325" h="78105">
                <a:moveTo>
                  <a:pt x="4006850" y="28701"/>
                </a:moveTo>
                <a:lnTo>
                  <a:pt x="3930650" y="28701"/>
                </a:lnTo>
                <a:lnTo>
                  <a:pt x="3930650" y="47751"/>
                </a:lnTo>
                <a:lnTo>
                  <a:pt x="4006850" y="47751"/>
                </a:lnTo>
                <a:lnTo>
                  <a:pt x="4006850" y="28701"/>
                </a:lnTo>
                <a:close/>
              </a:path>
              <a:path w="4251325" h="78105">
                <a:moveTo>
                  <a:pt x="4140200" y="28575"/>
                </a:moveTo>
                <a:lnTo>
                  <a:pt x="4064000" y="28701"/>
                </a:lnTo>
                <a:lnTo>
                  <a:pt x="4064000" y="47751"/>
                </a:lnTo>
                <a:lnTo>
                  <a:pt x="4140200" y="47625"/>
                </a:lnTo>
                <a:lnTo>
                  <a:pt x="4140200" y="28575"/>
                </a:lnTo>
                <a:close/>
              </a:path>
              <a:path w="4251325" h="78105">
                <a:moveTo>
                  <a:pt x="4175125" y="0"/>
                </a:moveTo>
                <a:lnTo>
                  <a:pt x="4175125" y="76200"/>
                </a:lnTo>
                <a:lnTo>
                  <a:pt x="4251325" y="38100"/>
                </a:lnTo>
                <a:lnTo>
                  <a:pt x="4175125" y="0"/>
                </a:lnTo>
                <a:close/>
              </a:path>
            </a:pathLst>
          </a:custGeom>
          <a:solidFill>
            <a:srgbClr val="F36C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62178" y="225933"/>
            <a:ext cx="576199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0">
                <a:solidFill>
                  <a:srgbClr val="000000"/>
                </a:solidFill>
                <a:latin typeface="Calibri"/>
                <a:cs typeface="Calibri"/>
              </a:rPr>
              <a:t>IMPACT </a:t>
            </a:r>
            <a:r>
              <a:rPr dirty="0" sz="3000" spc="-5">
                <a:solidFill>
                  <a:srgbClr val="000000"/>
                </a:solidFill>
                <a:latin typeface="Calibri"/>
                <a:cs typeface="Calibri"/>
              </a:rPr>
              <a:t>WIRELESS</a:t>
            </a:r>
            <a:r>
              <a:rPr dirty="0" sz="30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000000"/>
                </a:solidFill>
                <a:latin typeface="Calibri"/>
                <a:cs typeface="Calibri"/>
              </a:rPr>
              <a:t>SMOKE</a:t>
            </a:r>
            <a:r>
              <a:rPr dirty="0" sz="30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000" spc="-20">
                <a:solidFill>
                  <a:srgbClr val="000000"/>
                </a:solidFill>
                <a:latin typeface="Calibri"/>
                <a:cs typeface="Calibri"/>
              </a:rPr>
              <a:t>DETECTOR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43371" y="1254252"/>
            <a:ext cx="0" cy="5145405"/>
          </a:xfrm>
          <a:custGeom>
            <a:avLst/>
            <a:gdLst/>
            <a:ahLst/>
            <a:cxnLst/>
            <a:rect l="l" t="t" r="r" b="b"/>
            <a:pathLst>
              <a:path w="0" h="5145405">
                <a:moveTo>
                  <a:pt x="0" y="0"/>
                </a:moveTo>
                <a:lnTo>
                  <a:pt x="0" y="5144795"/>
                </a:lnTo>
              </a:path>
            </a:pathLst>
          </a:custGeom>
          <a:ln w="9525">
            <a:solidFill>
              <a:srgbClr val="C0C0C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-12700" y="0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0870" y="2868176"/>
            <a:ext cx="527331" cy="65682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98123" y="2836164"/>
            <a:ext cx="885444" cy="88696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1151694" y="4141816"/>
            <a:ext cx="379095" cy="711200"/>
            <a:chOff x="11151694" y="4141816"/>
            <a:chExt cx="379095" cy="71120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1694" y="4141816"/>
              <a:ext cx="378714" cy="7108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0064" y="4250435"/>
              <a:ext cx="329183" cy="335280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07333" y="5696379"/>
            <a:ext cx="1757834" cy="35462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0107548" y="6026302"/>
            <a:ext cx="15716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1490" marR="5080" indent="-479425">
              <a:lnSpc>
                <a:spcPct val="100000"/>
              </a:lnSpc>
              <a:spcBef>
                <a:spcPts val="100"/>
              </a:spcBef>
            </a:pPr>
            <a:r>
              <a:rPr dirty="0" sz="1200" spc="-165">
                <a:latin typeface="Trebuchet MS"/>
                <a:cs typeface="Trebuchet MS"/>
              </a:rPr>
              <a:t>T</a:t>
            </a:r>
            <a:r>
              <a:rPr dirty="0" sz="1200" spc="-100">
                <a:latin typeface="Trebuchet MS"/>
                <a:cs typeface="Trebuchet MS"/>
              </a:rPr>
              <a:t>r</a:t>
            </a:r>
            <a:r>
              <a:rPr dirty="0" sz="1200" spc="-85">
                <a:latin typeface="Trebuchet MS"/>
                <a:cs typeface="Trebuchet MS"/>
              </a:rPr>
              <a:t>u</a:t>
            </a:r>
            <a:r>
              <a:rPr dirty="0" sz="1200" spc="-95">
                <a:latin typeface="Trebuchet MS"/>
                <a:cs typeface="Trebuchet MS"/>
              </a:rPr>
              <a:t>st</a:t>
            </a:r>
            <a:r>
              <a:rPr dirty="0" sz="1200" spc="-180">
                <a:latin typeface="Trebuchet MS"/>
                <a:cs typeface="Trebuchet MS"/>
              </a:rPr>
              <a:t> </a:t>
            </a:r>
            <a:r>
              <a:rPr dirty="0" sz="1200" spc="-100">
                <a:latin typeface="Trebuchet MS"/>
                <a:cs typeface="Trebuchet MS"/>
              </a:rPr>
              <a:t>o</a:t>
            </a:r>
            <a:r>
              <a:rPr dirty="0" sz="1200" spc="-114">
                <a:latin typeface="Trebuchet MS"/>
                <a:cs typeface="Trebuchet MS"/>
              </a:rPr>
              <a:t>f</a:t>
            </a:r>
            <a:r>
              <a:rPr dirty="0" sz="1200" spc="-160">
                <a:latin typeface="Trebuchet MS"/>
                <a:cs typeface="Trebuchet MS"/>
              </a:rPr>
              <a:t> </a:t>
            </a:r>
            <a:r>
              <a:rPr dirty="0" sz="1200" spc="-165">
                <a:latin typeface="Trebuchet MS"/>
                <a:cs typeface="Trebuchet MS"/>
              </a:rPr>
              <a:t>T</a:t>
            </a:r>
            <a:r>
              <a:rPr dirty="0" sz="1200" spc="-75">
                <a:latin typeface="Trebuchet MS"/>
                <a:cs typeface="Trebuchet MS"/>
              </a:rPr>
              <a:t>h</a:t>
            </a:r>
            <a:r>
              <a:rPr dirty="0" sz="1200" spc="-155">
                <a:latin typeface="Trebuchet MS"/>
                <a:cs typeface="Trebuchet MS"/>
              </a:rPr>
              <a:t>e</a:t>
            </a:r>
            <a:r>
              <a:rPr dirty="0" sz="1200" spc="-175">
                <a:latin typeface="Trebuchet MS"/>
                <a:cs typeface="Trebuchet MS"/>
              </a:rPr>
              <a:t> </a:t>
            </a:r>
            <a:r>
              <a:rPr dirty="0" sz="1200" spc="-175">
                <a:latin typeface="Trebuchet MS"/>
                <a:cs typeface="Trebuchet MS"/>
              </a:rPr>
              <a:t>W</a:t>
            </a:r>
            <a:r>
              <a:rPr dirty="0" sz="1200" spc="-100">
                <a:latin typeface="Trebuchet MS"/>
                <a:cs typeface="Trebuchet MS"/>
              </a:rPr>
              <a:t>o</a:t>
            </a:r>
            <a:r>
              <a:rPr dirty="0" sz="1200" spc="-114">
                <a:latin typeface="Trebuchet MS"/>
                <a:cs typeface="Trebuchet MS"/>
              </a:rPr>
              <a:t>r</a:t>
            </a:r>
            <a:r>
              <a:rPr dirty="0" sz="1200" spc="-105">
                <a:latin typeface="Trebuchet MS"/>
                <a:cs typeface="Trebuchet MS"/>
              </a:rPr>
              <a:t>l</a:t>
            </a:r>
            <a:r>
              <a:rPr dirty="0" sz="1200" spc="-110">
                <a:latin typeface="Trebuchet MS"/>
                <a:cs typeface="Trebuchet MS"/>
              </a:rPr>
              <a:t>d</a:t>
            </a:r>
            <a:r>
              <a:rPr dirty="0" sz="1200" spc="-18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</a:t>
            </a:r>
            <a:r>
              <a:rPr dirty="0" sz="1200" spc="-145">
                <a:latin typeface="Trebuchet MS"/>
                <a:cs typeface="Trebuchet MS"/>
              </a:rPr>
              <a:t>e</a:t>
            </a:r>
            <a:r>
              <a:rPr dirty="0" sz="1200" spc="-110">
                <a:latin typeface="Trebuchet MS"/>
                <a:cs typeface="Trebuchet MS"/>
              </a:rPr>
              <a:t>a</a:t>
            </a:r>
            <a:r>
              <a:rPr dirty="0" sz="1200" spc="-130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r</a:t>
            </a:r>
            <a:r>
              <a:rPr dirty="0" sz="1200" spc="-190">
                <a:latin typeface="Trebuchet MS"/>
                <a:cs typeface="Trebuchet MS"/>
              </a:rPr>
              <a:t> </a:t>
            </a:r>
            <a:r>
              <a:rPr dirty="0" sz="1200" spc="-85">
                <a:latin typeface="Trebuchet MS"/>
                <a:cs typeface="Trebuchet MS"/>
              </a:rPr>
              <a:t>i</a:t>
            </a:r>
            <a:r>
              <a:rPr dirty="0" sz="1200" spc="-60">
                <a:latin typeface="Trebuchet MS"/>
                <a:cs typeface="Trebuchet MS"/>
              </a:rPr>
              <a:t>n  </a:t>
            </a:r>
            <a:r>
              <a:rPr dirty="0" sz="1200" spc="-60">
                <a:latin typeface="Trebuchet MS"/>
                <a:cs typeface="Trebuchet MS"/>
              </a:rPr>
              <a:t>F</a:t>
            </a:r>
            <a:r>
              <a:rPr dirty="0" sz="1200" spc="-85">
                <a:latin typeface="Trebuchet MS"/>
                <a:cs typeface="Trebuchet MS"/>
              </a:rPr>
              <a:t>i</a:t>
            </a:r>
            <a:r>
              <a:rPr dirty="0" sz="1200" spc="-100">
                <a:latin typeface="Trebuchet MS"/>
                <a:cs typeface="Trebuchet MS"/>
              </a:rPr>
              <a:t>r</a:t>
            </a:r>
            <a:r>
              <a:rPr dirty="0" sz="1200" spc="-155">
                <a:latin typeface="Trebuchet MS"/>
                <a:cs typeface="Trebuchet MS"/>
              </a:rPr>
              <a:t>e</a:t>
            </a:r>
            <a:r>
              <a:rPr dirty="0" sz="1200" spc="-19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S</a:t>
            </a:r>
            <a:r>
              <a:rPr dirty="0" sz="1200" spc="-110">
                <a:latin typeface="Trebuchet MS"/>
                <a:cs typeface="Trebuchet MS"/>
              </a:rPr>
              <a:t>a</a:t>
            </a:r>
            <a:r>
              <a:rPr dirty="0" sz="1200" spc="-105">
                <a:latin typeface="Trebuchet MS"/>
                <a:cs typeface="Trebuchet MS"/>
              </a:rPr>
              <a:t>f</a:t>
            </a:r>
            <a:r>
              <a:rPr dirty="0" sz="1200" spc="-145">
                <a:latin typeface="Trebuchet MS"/>
                <a:cs typeface="Trebuchet MS"/>
              </a:rPr>
              <a:t>e</a:t>
            </a:r>
            <a:r>
              <a:rPr dirty="0" sz="1200" spc="-135">
                <a:latin typeface="Trebuchet MS"/>
                <a:cs typeface="Trebuchet MS"/>
              </a:rPr>
              <a:t>t</a:t>
            </a:r>
            <a:r>
              <a:rPr dirty="0" sz="1200" spc="-120">
                <a:latin typeface="Trebuchet MS"/>
                <a:cs typeface="Trebuchet MS"/>
              </a:rPr>
              <a:t>y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04457" y="4397626"/>
            <a:ext cx="298952" cy="2359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06156" y="4352544"/>
            <a:ext cx="465380" cy="33389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23441" y="2903935"/>
            <a:ext cx="528097" cy="70669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35700" y="2960551"/>
            <a:ext cx="654183" cy="57113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31795" y="4171035"/>
            <a:ext cx="565885" cy="63413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12408" y="4251959"/>
            <a:ext cx="626363" cy="626363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80772" y="2423160"/>
            <a:ext cx="2449195" cy="3026410"/>
            <a:chOff x="80772" y="2423160"/>
            <a:chExt cx="2449195" cy="3026410"/>
          </a:xfrm>
        </p:grpSpPr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5740" y="2537460"/>
              <a:ext cx="2324100" cy="241067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5636" y="3332988"/>
              <a:ext cx="2125980" cy="204520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041" y="3353274"/>
              <a:ext cx="2125382" cy="20958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772" y="2423160"/>
              <a:ext cx="928369" cy="579120"/>
            </a:xfrm>
            <a:custGeom>
              <a:avLst/>
              <a:gdLst/>
              <a:ahLst/>
              <a:cxnLst/>
              <a:rect l="l" t="t" r="r" b="b"/>
              <a:pathLst>
                <a:path w="928369" h="579119">
                  <a:moveTo>
                    <a:pt x="928116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928116" y="579120"/>
                  </a:lnTo>
                  <a:lnTo>
                    <a:pt x="928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Thanks!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2855" cy="68412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129790"/>
            <a:ext cx="33108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50">
                <a:latin typeface="Arial Black"/>
                <a:cs typeface="Arial Black"/>
              </a:rPr>
              <a:t>M</a:t>
            </a:r>
            <a:r>
              <a:rPr dirty="0" sz="4800" spc="-160">
                <a:latin typeface="Arial Black"/>
                <a:cs typeface="Arial Black"/>
              </a:rPr>
              <a:t>A</a:t>
            </a:r>
            <a:r>
              <a:rPr dirty="0" sz="4800" spc="-155">
                <a:latin typeface="Arial Black"/>
                <a:cs typeface="Arial Black"/>
              </a:rPr>
              <a:t>S</a:t>
            </a:r>
            <a:r>
              <a:rPr dirty="0" sz="4800">
                <a:latin typeface="Arial Black"/>
                <a:cs typeface="Arial Black"/>
              </a:rPr>
              <a:t>S</a:t>
            </a:r>
            <a:r>
              <a:rPr dirty="0" sz="4800" spc="-305">
                <a:latin typeface="Arial Black"/>
                <a:cs typeface="Arial Black"/>
              </a:rPr>
              <a:t> </a:t>
            </a:r>
            <a:r>
              <a:rPr dirty="0" sz="4800" spc="-150">
                <a:latin typeface="Arial Black"/>
                <a:cs typeface="Arial Black"/>
              </a:rPr>
              <a:t>M</a:t>
            </a:r>
            <a:r>
              <a:rPr dirty="0" sz="4800" spc="-155">
                <a:latin typeface="Arial Black"/>
                <a:cs typeface="Arial Black"/>
              </a:rPr>
              <a:t>I</a:t>
            </a:r>
            <a:r>
              <a:rPr dirty="0" sz="4800">
                <a:latin typeface="Arial Black"/>
                <a:cs typeface="Arial Black"/>
              </a:rPr>
              <a:t>D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641549"/>
            <a:ext cx="4018279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55">
                <a:solidFill>
                  <a:srgbClr val="DC1F2D"/>
                </a:solidFill>
                <a:latin typeface="Arial Black"/>
                <a:cs typeface="Arial Black"/>
              </a:rPr>
              <a:t>FI</a:t>
            </a:r>
            <a:r>
              <a:rPr dirty="0" sz="4800" spc="-160">
                <a:solidFill>
                  <a:srgbClr val="DC1F2D"/>
                </a:solidFill>
                <a:latin typeface="Arial Black"/>
                <a:cs typeface="Arial Black"/>
              </a:rPr>
              <a:t>R</a:t>
            </a:r>
            <a:r>
              <a:rPr dirty="0" sz="4800">
                <a:solidFill>
                  <a:srgbClr val="DC1F2D"/>
                </a:solidFill>
                <a:latin typeface="Arial Black"/>
                <a:cs typeface="Arial Black"/>
              </a:rPr>
              <a:t>E</a:t>
            </a:r>
            <a:r>
              <a:rPr dirty="0" sz="4800" spc="-295">
                <a:solidFill>
                  <a:srgbClr val="DC1F2D"/>
                </a:solidFill>
                <a:latin typeface="Arial Black"/>
                <a:cs typeface="Arial Black"/>
              </a:rPr>
              <a:t> </a:t>
            </a:r>
            <a:r>
              <a:rPr dirty="0" sz="4800" spc="-160">
                <a:solidFill>
                  <a:srgbClr val="DC1F2D"/>
                </a:solidFill>
                <a:latin typeface="Arial Black"/>
                <a:cs typeface="Arial Black"/>
              </a:rPr>
              <a:t>A</a:t>
            </a:r>
            <a:r>
              <a:rPr dirty="0" sz="4800" spc="-155">
                <a:solidFill>
                  <a:srgbClr val="DC1F2D"/>
                </a:solidFill>
                <a:latin typeface="Arial Black"/>
                <a:cs typeface="Arial Black"/>
              </a:rPr>
              <a:t>L</a:t>
            </a:r>
            <a:r>
              <a:rPr dirty="0" sz="4800" spc="-160">
                <a:solidFill>
                  <a:srgbClr val="DC1F2D"/>
                </a:solidFill>
                <a:latin typeface="Arial Black"/>
                <a:cs typeface="Arial Black"/>
              </a:rPr>
              <a:t>AR</a:t>
            </a:r>
            <a:r>
              <a:rPr dirty="0" sz="4800">
                <a:solidFill>
                  <a:srgbClr val="DC1F2D"/>
                </a:solidFill>
                <a:latin typeface="Arial Black"/>
                <a:cs typeface="Arial Black"/>
              </a:rPr>
              <a:t>M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154172"/>
            <a:ext cx="32137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60">
                <a:solidFill>
                  <a:srgbClr val="DC1F2D"/>
                </a:solidFill>
                <a:latin typeface="Arial Black"/>
                <a:cs typeface="Arial Black"/>
              </a:rPr>
              <a:t>CON</a:t>
            </a:r>
            <a:r>
              <a:rPr dirty="0" sz="4800" spc="-155">
                <a:solidFill>
                  <a:srgbClr val="DC1F2D"/>
                </a:solidFill>
                <a:latin typeface="Arial Black"/>
                <a:cs typeface="Arial Black"/>
              </a:rPr>
              <a:t>T</a:t>
            </a:r>
            <a:r>
              <a:rPr dirty="0" sz="4800" spc="-240">
                <a:solidFill>
                  <a:srgbClr val="DC1F2D"/>
                </a:solidFill>
                <a:latin typeface="Arial Black"/>
                <a:cs typeface="Arial Black"/>
              </a:rPr>
              <a:t>R</a:t>
            </a:r>
            <a:r>
              <a:rPr dirty="0" sz="4800" spc="-160">
                <a:solidFill>
                  <a:srgbClr val="DC1F2D"/>
                </a:solidFill>
                <a:latin typeface="Arial Black"/>
                <a:cs typeface="Arial Black"/>
              </a:rPr>
              <a:t>O</a:t>
            </a:r>
            <a:r>
              <a:rPr dirty="0" sz="4800">
                <a:solidFill>
                  <a:srgbClr val="DC1F2D"/>
                </a:solidFill>
                <a:latin typeface="Arial Black"/>
                <a:cs typeface="Arial Black"/>
              </a:rPr>
              <a:t>L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666235"/>
            <a:ext cx="25844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65">
                <a:solidFill>
                  <a:srgbClr val="DC1F2D"/>
                </a:solidFill>
                <a:latin typeface="Arial Black"/>
                <a:cs typeface="Arial Black"/>
              </a:rPr>
              <a:t>P</a:t>
            </a:r>
            <a:r>
              <a:rPr dirty="0" sz="4800" spc="-160">
                <a:solidFill>
                  <a:srgbClr val="DC1F2D"/>
                </a:solidFill>
                <a:latin typeface="Arial Black"/>
                <a:cs typeface="Arial Black"/>
              </a:rPr>
              <a:t>AN</a:t>
            </a:r>
            <a:r>
              <a:rPr dirty="0" sz="4800" spc="-155">
                <a:solidFill>
                  <a:srgbClr val="DC1F2D"/>
                </a:solidFill>
                <a:latin typeface="Arial Black"/>
                <a:cs typeface="Arial Black"/>
              </a:rPr>
              <a:t>EL</a:t>
            </a:r>
            <a:r>
              <a:rPr dirty="0" sz="4800">
                <a:solidFill>
                  <a:srgbClr val="DC1F2D"/>
                </a:solidFill>
                <a:latin typeface="Arial Black"/>
                <a:cs typeface="Arial Black"/>
              </a:rPr>
              <a:t>S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0334" y="1634744"/>
            <a:ext cx="20847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60">
                <a:latin typeface="Arial Black"/>
                <a:cs typeface="Arial Black"/>
              </a:rPr>
              <a:t>M</a:t>
            </a:r>
            <a:r>
              <a:rPr dirty="0" sz="3600" spc="-155">
                <a:latin typeface="Arial Black"/>
                <a:cs typeface="Arial Black"/>
              </a:rPr>
              <a:t>O</a:t>
            </a:r>
            <a:r>
              <a:rPr dirty="0" sz="3600" spc="-165">
                <a:latin typeface="Arial Black"/>
                <a:cs typeface="Arial Black"/>
              </a:rPr>
              <a:t>R</a:t>
            </a:r>
            <a:r>
              <a:rPr dirty="0" sz="3600" spc="-160">
                <a:latin typeface="Arial Black"/>
                <a:cs typeface="Arial Black"/>
              </a:rPr>
              <a:t>L</a:t>
            </a:r>
            <a:r>
              <a:rPr dirty="0" sz="3600" spc="-155">
                <a:latin typeface="Arial Black"/>
                <a:cs typeface="Arial Black"/>
              </a:rPr>
              <a:t>E</a:t>
            </a:r>
            <a:r>
              <a:rPr dirty="0" sz="3600">
                <a:latin typeface="Arial Black"/>
                <a:cs typeface="Arial Black"/>
              </a:rPr>
              <a:t>Y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0334" y="2018791"/>
            <a:ext cx="1109980" cy="17265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60">
                <a:latin typeface="Arial Black"/>
                <a:cs typeface="Arial Black"/>
              </a:rPr>
              <a:t>L</a:t>
            </a:r>
            <a:r>
              <a:rPr dirty="0" sz="3600" spc="-155">
                <a:latin typeface="Arial Black"/>
                <a:cs typeface="Arial Black"/>
              </a:rPr>
              <a:t>IT</a:t>
            </a:r>
            <a:r>
              <a:rPr dirty="0" sz="3600">
                <a:latin typeface="Arial Black"/>
                <a:cs typeface="Arial Black"/>
              </a:rPr>
              <a:t>E</a:t>
            </a:r>
            <a:endParaRPr sz="3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3600">
                <a:latin typeface="Arial Black"/>
                <a:cs typeface="Arial Black"/>
              </a:rPr>
              <a:t>&amp;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0334" y="4323715"/>
            <a:ext cx="20161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5">
                <a:solidFill>
                  <a:srgbClr val="DC1F2D"/>
                </a:solidFill>
                <a:latin typeface="Arial Black"/>
                <a:cs typeface="Arial Black"/>
              </a:rPr>
              <a:t>S</a:t>
            </a:r>
            <a:r>
              <a:rPr dirty="0" sz="3600" spc="-320">
                <a:solidFill>
                  <a:srgbClr val="DC1F2D"/>
                </a:solidFill>
                <a:latin typeface="Arial Black"/>
                <a:cs typeface="Arial Black"/>
              </a:rPr>
              <a:t>Y</a:t>
            </a:r>
            <a:r>
              <a:rPr dirty="0" sz="3600" spc="-155">
                <a:solidFill>
                  <a:srgbClr val="DC1F2D"/>
                </a:solidFill>
                <a:latin typeface="Arial Black"/>
                <a:cs typeface="Arial Black"/>
              </a:rPr>
              <a:t>STE</a:t>
            </a:r>
            <a:r>
              <a:rPr dirty="0" sz="3600">
                <a:solidFill>
                  <a:srgbClr val="DC1F2D"/>
                </a:solidFill>
                <a:latin typeface="Arial Black"/>
                <a:cs typeface="Arial Black"/>
              </a:rPr>
              <a:t>M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0334" y="4707458"/>
            <a:ext cx="20370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5">
                <a:solidFill>
                  <a:srgbClr val="DC1F2D"/>
                </a:solidFill>
                <a:latin typeface="Arial Black"/>
                <a:cs typeface="Arial Black"/>
              </a:rPr>
              <a:t>SE</a:t>
            </a:r>
            <a:r>
              <a:rPr dirty="0" sz="3600" spc="-160">
                <a:solidFill>
                  <a:srgbClr val="DC1F2D"/>
                </a:solidFill>
                <a:latin typeface="Arial Black"/>
                <a:cs typeface="Arial Black"/>
              </a:rPr>
              <a:t>N</a:t>
            </a:r>
            <a:r>
              <a:rPr dirty="0" sz="3600" spc="-155">
                <a:solidFill>
                  <a:srgbClr val="DC1F2D"/>
                </a:solidFill>
                <a:latin typeface="Arial Black"/>
                <a:cs typeface="Arial Black"/>
              </a:rPr>
              <a:t>S</a:t>
            </a:r>
            <a:r>
              <a:rPr dirty="0" sz="3600" spc="-160">
                <a:solidFill>
                  <a:srgbClr val="DC1F2D"/>
                </a:solidFill>
                <a:latin typeface="Arial Black"/>
                <a:cs typeface="Arial Black"/>
              </a:rPr>
              <a:t>O</a:t>
            </a:r>
            <a:r>
              <a:rPr dirty="0" sz="3600">
                <a:solidFill>
                  <a:srgbClr val="DC1F2D"/>
                </a:solidFill>
                <a:latin typeface="Arial Black"/>
                <a:cs typeface="Arial Black"/>
              </a:rPr>
              <a:t>R</a:t>
            </a:r>
            <a:endParaRPr sz="36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987028" y="2895600"/>
            <a:ext cx="1122045" cy="3573779"/>
            <a:chOff x="8987028" y="2895600"/>
            <a:chExt cx="1122045" cy="357377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7028" y="6173723"/>
              <a:ext cx="1121664" cy="2956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9992" y="2895600"/>
              <a:ext cx="925068" cy="303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573"/>
            <a:ext cx="12192000" cy="6821805"/>
            <a:chOff x="0" y="36573"/>
            <a:chExt cx="12192000" cy="6821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115" y="862583"/>
              <a:ext cx="11859768" cy="45430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39" y="1031747"/>
              <a:ext cx="2028443" cy="1810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003" y="1031747"/>
              <a:ext cx="2132076" cy="18790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587" y="71450"/>
            <a:ext cx="7290434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000000"/>
                </a:solidFill>
              </a:rPr>
              <a:t>W</a:t>
            </a:r>
            <a:r>
              <a:rPr dirty="0" sz="2400" spc="-155">
                <a:solidFill>
                  <a:srgbClr val="000000"/>
                </a:solidFill>
              </a:rPr>
              <a:t>H</a:t>
            </a:r>
            <a:r>
              <a:rPr dirty="0" sz="2400">
                <a:solidFill>
                  <a:srgbClr val="000000"/>
                </a:solidFill>
              </a:rPr>
              <a:t>Y</a:t>
            </a:r>
            <a:r>
              <a:rPr dirty="0" sz="2400" spc="-295">
                <a:solidFill>
                  <a:srgbClr val="000000"/>
                </a:solidFill>
              </a:rPr>
              <a:t> </a:t>
            </a:r>
            <a:r>
              <a:rPr dirty="0" sz="2400" spc="-160">
                <a:solidFill>
                  <a:srgbClr val="000000"/>
                </a:solidFill>
              </a:rPr>
              <a:t>M</a:t>
            </a:r>
            <a:r>
              <a:rPr dirty="0" sz="2400" spc="-155">
                <a:solidFill>
                  <a:srgbClr val="000000"/>
                </a:solidFill>
              </a:rPr>
              <a:t>A</a:t>
            </a:r>
            <a:r>
              <a:rPr dirty="0" sz="2400" spc="-165">
                <a:solidFill>
                  <a:srgbClr val="000000"/>
                </a:solidFill>
              </a:rPr>
              <a:t>S</a:t>
            </a:r>
            <a:r>
              <a:rPr dirty="0" sz="2400">
                <a:solidFill>
                  <a:srgbClr val="000000"/>
                </a:solidFill>
              </a:rPr>
              <a:t>S</a:t>
            </a:r>
            <a:r>
              <a:rPr dirty="0" sz="2400" spc="-295">
                <a:solidFill>
                  <a:srgbClr val="000000"/>
                </a:solidFill>
              </a:rPr>
              <a:t> </a:t>
            </a:r>
            <a:r>
              <a:rPr dirty="0" sz="2400" spc="-160">
                <a:solidFill>
                  <a:srgbClr val="000000"/>
                </a:solidFill>
              </a:rPr>
              <a:t>M</a:t>
            </a:r>
            <a:r>
              <a:rPr dirty="0" sz="2400" spc="-155">
                <a:solidFill>
                  <a:srgbClr val="000000"/>
                </a:solidFill>
              </a:rPr>
              <a:t>I</a:t>
            </a:r>
            <a:r>
              <a:rPr dirty="0" sz="2400">
                <a:solidFill>
                  <a:srgbClr val="000000"/>
                </a:solidFill>
              </a:rPr>
              <a:t>D</a:t>
            </a:r>
            <a:r>
              <a:rPr dirty="0" sz="2400" spc="-290">
                <a:solidFill>
                  <a:srgbClr val="000000"/>
                </a:solidFill>
              </a:rPr>
              <a:t> </a:t>
            </a:r>
            <a:r>
              <a:rPr dirty="0" sz="2400" spc="-165">
                <a:solidFill>
                  <a:srgbClr val="DC1F2D"/>
                </a:solidFill>
              </a:rPr>
              <a:t>F</a:t>
            </a:r>
            <a:r>
              <a:rPr dirty="0" sz="2400" spc="-155">
                <a:solidFill>
                  <a:srgbClr val="DC1F2D"/>
                </a:solidFill>
              </a:rPr>
              <a:t>IR</a:t>
            </a:r>
            <a:r>
              <a:rPr dirty="0" sz="2400">
                <a:solidFill>
                  <a:srgbClr val="DC1F2D"/>
                </a:solidFill>
              </a:rPr>
              <a:t>E</a:t>
            </a:r>
            <a:r>
              <a:rPr dirty="0" sz="2400" spc="-295">
                <a:solidFill>
                  <a:srgbClr val="DC1F2D"/>
                </a:solidFill>
              </a:rPr>
              <a:t> </a:t>
            </a:r>
            <a:r>
              <a:rPr dirty="0" sz="2400" spc="-155">
                <a:solidFill>
                  <a:srgbClr val="DC1F2D"/>
                </a:solidFill>
              </a:rPr>
              <a:t>A</a:t>
            </a:r>
            <a:r>
              <a:rPr dirty="0" sz="2400" spc="-165">
                <a:solidFill>
                  <a:srgbClr val="DC1F2D"/>
                </a:solidFill>
              </a:rPr>
              <a:t>L</a:t>
            </a:r>
            <a:r>
              <a:rPr dirty="0" sz="2400" spc="-155">
                <a:solidFill>
                  <a:srgbClr val="DC1F2D"/>
                </a:solidFill>
              </a:rPr>
              <a:t>AR</a:t>
            </a:r>
            <a:r>
              <a:rPr dirty="0" sz="2400">
                <a:solidFill>
                  <a:srgbClr val="DC1F2D"/>
                </a:solidFill>
              </a:rPr>
              <a:t>M</a:t>
            </a:r>
            <a:r>
              <a:rPr dirty="0" sz="2400" spc="-310">
                <a:solidFill>
                  <a:srgbClr val="DC1F2D"/>
                </a:solidFill>
              </a:rPr>
              <a:t> </a:t>
            </a:r>
            <a:r>
              <a:rPr dirty="0" sz="2400" spc="-155">
                <a:solidFill>
                  <a:srgbClr val="DC1F2D"/>
                </a:solidFill>
              </a:rPr>
              <a:t>CON</a:t>
            </a:r>
            <a:r>
              <a:rPr dirty="0" sz="2400" spc="-165">
                <a:solidFill>
                  <a:srgbClr val="DC1F2D"/>
                </a:solidFill>
              </a:rPr>
              <a:t>T</a:t>
            </a:r>
            <a:r>
              <a:rPr dirty="0" sz="2400" spc="-190">
                <a:solidFill>
                  <a:srgbClr val="DC1F2D"/>
                </a:solidFill>
              </a:rPr>
              <a:t>R</a:t>
            </a:r>
            <a:r>
              <a:rPr dirty="0" sz="2400" spc="-155">
                <a:solidFill>
                  <a:srgbClr val="DC1F2D"/>
                </a:solidFill>
              </a:rPr>
              <a:t>O</a:t>
            </a:r>
            <a:r>
              <a:rPr dirty="0" sz="2400">
                <a:solidFill>
                  <a:srgbClr val="DC1F2D"/>
                </a:solidFill>
              </a:rPr>
              <a:t>L</a:t>
            </a:r>
            <a:r>
              <a:rPr dirty="0" sz="2400" spc="-295">
                <a:solidFill>
                  <a:srgbClr val="DC1F2D"/>
                </a:solidFill>
              </a:rPr>
              <a:t> </a:t>
            </a:r>
            <a:r>
              <a:rPr dirty="0" sz="2400" spc="-370">
                <a:solidFill>
                  <a:srgbClr val="DC1F2D"/>
                </a:solidFill>
              </a:rPr>
              <a:t>P</a:t>
            </a:r>
            <a:r>
              <a:rPr dirty="0" sz="2400" spc="-155">
                <a:solidFill>
                  <a:srgbClr val="DC1F2D"/>
                </a:solidFill>
              </a:rPr>
              <a:t>AN</a:t>
            </a:r>
            <a:r>
              <a:rPr dirty="0" sz="2400" spc="-165">
                <a:solidFill>
                  <a:srgbClr val="DC1F2D"/>
                </a:solidFill>
              </a:rPr>
              <a:t>EL</a:t>
            </a:r>
            <a:r>
              <a:rPr dirty="0" sz="2400">
                <a:solidFill>
                  <a:srgbClr val="DC1F2D"/>
                </a:solidFill>
              </a:rPr>
              <a:t>S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28497" y="6466966"/>
            <a:ext cx="1403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573"/>
            <a:ext cx="12192000" cy="6821805"/>
            <a:chOff x="0" y="36573"/>
            <a:chExt cx="12192000" cy="6821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573"/>
              <a:ext cx="12191999" cy="68214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5299" y="6362700"/>
              <a:ext cx="405765" cy="495300"/>
            </a:xfrm>
            <a:custGeom>
              <a:avLst/>
              <a:gdLst/>
              <a:ahLst/>
              <a:cxnLst/>
              <a:rect l="l" t="t" r="r" b="b"/>
              <a:pathLst>
                <a:path w="405765" h="495300">
                  <a:moveTo>
                    <a:pt x="40538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05384" y="49530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587" y="71450"/>
            <a:ext cx="3818254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5">
                <a:solidFill>
                  <a:srgbClr val="000000"/>
                </a:solidFill>
              </a:rPr>
              <a:t>O</a:t>
            </a:r>
            <a:r>
              <a:rPr dirty="0" sz="2400" spc="-165">
                <a:solidFill>
                  <a:srgbClr val="000000"/>
                </a:solidFill>
              </a:rPr>
              <a:t>FFE</a:t>
            </a:r>
            <a:r>
              <a:rPr dirty="0" sz="2400" spc="-155">
                <a:solidFill>
                  <a:srgbClr val="000000"/>
                </a:solidFill>
              </a:rPr>
              <a:t>RIN</a:t>
            </a:r>
            <a:r>
              <a:rPr dirty="0" sz="2400">
                <a:solidFill>
                  <a:srgbClr val="000000"/>
                </a:solidFill>
              </a:rPr>
              <a:t>G</a:t>
            </a:r>
            <a:r>
              <a:rPr dirty="0" sz="2400" spc="-254">
                <a:solidFill>
                  <a:srgbClr val="000000"/>
                </a:solidFill>
              </a:rPr>
              <a:t> </a:t>
            </a:r>
            <a:r>
              <a:rPr dirty="0" sz="2400" spc="-155">
                <a:solidFill>
                  <a:srgbClr val="DC1F2D"/>
                </a:solidFill>
              </a:rPr>
              <a:t>CO</a:t>
            </a:r>
            <a:r>
              <a:rPr dirty="0" sz="2400" spc="-160">
                <a:solidFill>
                  <a:srgbClr val="DC1F2D"/>
                </a:solidFill>
              </a:rPr>
              <a:t>M</a:t>
            </a:r>
            <a:r>
              <a:rPr dirty="0" sz="2400" spc="-370">
                <a:solidFill>
                  <a:srgbClr val="DC1F2D"/>
                </a:solidFill>
              </a:rPr>
              <a:t>P</a:t>
            </a:r>
            <a:r>
              <a:rPr dirty="0" sz="2400" spc="-155">
                <a:solidFill>
                  <a:srgbClr val="DC1F2D"/>
                </a:solidFill>
              </a:rPr>
              <a:t>ARI</a:t>
            </a:r>
            <a:r>
              <a:rPr dirty="0" sz="2400" spc="-165">
                <a:solidFill>
                  <a:srgbClr val="DC1F2D"/>
                </a:solidFill>
              </a:rPr>
              <a:t>S</a:t>
            </a:r>
            <a:r>
              <a:rPr dirty="0" sz="2400" spc="-155">
                <a:solidFill>
                  <a:srgbClr val="DC1F2D"/>
                </a:solidFill>
              </a:rPr>
              <a:t>O</a:t>
            </a:r>
            <a:r>
              <a:rPr dirty="0" sz="2400">
                <a:solidFill>
                  <a:srgbClr val="DC1F2D"/>
                </a:solidFill>
              </a:rPr>
              <a:t>N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28497" y="6466966"/>
            <a:ext cx="1403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58138" y="1116330"/>
          <a:ext cx="9546590" cy="3613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1955"/>
                <a:gridCol w="3261360"/>
                <a:gridCol w="3324225"/>
              </a:tblGrid>
              <a:tr h="359918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Features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Sensor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Morley-Lite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</a:tr>
              <a:tr h="360044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6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FACP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Capacity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160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det+40MCP+10NA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160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det+40MCP+10NA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Zone/Loop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capacity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det+5MCP+5NA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20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det+5MCP+5NA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Certification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Addressability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15">
                          <a:latin typeface="Calibri"/>
                          <a:cs typeface="Calibri"/>
                        </a:rPr>
                        <a:t>Detectors</a:t>
                      </a:r>
                      <a:r>
                        <a:rPr dirty="0" sz="16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(Photo/Heat/Multi)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N/w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capability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Cloud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Connectivity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Cloud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Connectivity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26455" sz="15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rd</a:t>
                      </a:r>
                      <a:r>
                        <a:rPr dirty="0" baseline="26455" sz="1575" spc="1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party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Onboard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relay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Onboard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relay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</a:tr>
              <a:tr h="360044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Display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16*2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Char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LCD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Display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16*4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Char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LCD</a:t>
                      </a:r>
                      <a:r>
                        <a:rPr dirty="0" sz="16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Display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Log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Printing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1000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</a:tr>
              <a:tr h="359918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NAC</a:t>
                      </a:r>
                      <a:r>
                        <a:rPr dirty="0" sz="1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Loop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powered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417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NAC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5">
                          <a:latin typeface="Calibri"/>
                          <a:cs typeface="Calibri"/>
                        </a:rPr>
                        <a:t>NAC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300" y="3985259"/>
            <a:ext cx="2837815" cy="2872740"/>
            <a:chOff x="495300" y="3985259"/>
            <a:chExt cx="2837815" cy="2872740"/>
          </a:xfrm>
        </p:grpSpPr>
        <p:sp>
          <p:nvSpPr>
            <p:cNvPr id="3" name="object 3"/>
            <p:cNvSpPr/>
            <p:nvPr/>
          </p:nvSpPr>
          <p:spPr>
            <a:xfrm>
              <a:off x="495300" y="6362699"/>
              <a:ext cx="405765" cy="495300"/>
            </a:xfrm>
            <a:custGeom>
              <a:avLst/>
              <a:gdLst/>
              <a:ahLst/>
              <a:cxnLst/>
              <a:rect l="l" t="t" r="r" b="b"/>
              <a:pathLst>
                <a:path w="405765" h="495300">
                  <a:moveTo>
                    <a:pt x="40538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05384" y="49530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176" y="3985259"/>
              <a:ext cx="2686812" cy="23713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2663" y="5960363"/>
              <a:ext cx="975360" cy="2575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768597" y="723392"/>
            <a:ext cx="6917690" cy="2465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63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latin typeface="Calibri"/>
                <a:cs typeface="Calibri"/>
              </a:rPr>
              <a:t>16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X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LCD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display,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aesthetically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designed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front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facia</a:t>
            </a:r>
            <a:endParaRPr sz="16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dirty="0" sz="1600" spc="-10">
                <a:latin typeface="Calibri"/>
                <a:cs typeface="Calibri"/>
              </a:rPr>
              <a:t>Detector</a:t>
            </a:r>
            <a:r>
              <a:rPr dirty="0" sz="1600" spc="-5">
                <a:latin typeface="Calibri"/>
                <a:cs typeface="Calibri"/>
              </a:rPr>
              <a:t> Addressability</a:t>
            </a:r>
            <a:endParaRPr sz="16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latin typeface="Calibri"/>
                <a:cs typeface="Calibri"/>
              </a:rPr>
              <a:t>2,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4,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8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Class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circuit</a:t>
            </a:r>
            <a:r>
              <a:rPr dirty="0" sz="1600" spc="-5">
                <a:latin typeface="Calibri"/>
                <a:cs typeface="Calibri"/>
              </a:rPr>
              <a:t> –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up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1km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20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detectors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MCP</a:t>
            </a:r>
            <a:endParaRPr sz="16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dirty="0" sz="1600" spc="-10">
                <a:latin typeface="Calibri"/>
                <a:cs typeface="Calibri"/>
              </a:rPr>
              <a:t>Fire,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Fault,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Configurable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Relay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Staged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Delay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configuration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for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alarm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verification</a:t>
            </a:r>
            <a:endParaRPr sz="16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latin typeface="Calibri"/>
                <a:cs typeface="Calibri"/>
              </a:rPr>
              <a:t>Class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circuit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Wise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NAC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configuration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Enable/Disable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facility</a:t>
            </a:r>
            <a:endParaRPr sz="16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dirty="0" sz="1600" spc="-10">
                <a:latin typeface="Calibri"/>
                <a:cs typeface="Calibri"/>
              </a:rPr>
              <a:t>Battery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Charging/Battery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Internal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Resistance</a:t>
            </a:r>
            <a:r>
              <a:rPr dirty="0" sz="1600" spc="-5">
                <a:latin typeface="Calibri"/>
                <a:cs typeface="Calibri"/>
              </a:rPr>
              <a:t> Monitoring</a:t>
            </a:r>
            <a:endParaRPr sz="16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dirty="0" sz="1600" spc="-20">
                <a:latin typeface="Calibri"/>
                <a:cs typeface="Calibri"/>
              </a:rPr>
              <a:t>Event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Logging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1000#</a:t>
            </a:r>
            <a:endParaRPr sz="16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latin typeface="Calibri"/>
                <a:cs typeface="Calibri"/>
              </a:rPr>
              <a:t>On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board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memory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lock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switch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-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prevents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unauthorized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panel</a:t>
            </a:r>
            <a:r>
              <a:rPr dirty="0" sz="1600" spc="-10">
                <a:latin typeface="Calibri"/>
                <a:cs typeface="Calibri"/>
              </a:rPr>
              <a:t> configuration</a:t>
            </a:r>
            <a:endParaRPr sz="16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latin typeface="Calibri"/>
                <a:cs typeface="Calibri"/>
              </a:rPr>
              <a:t>Certified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for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Safety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standard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IEC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62368-1:2018;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certificate.</a:t>
            </a:r>
            <a:endParaRPr sz="16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Mechanical</a:t>
            </a:r>
            <a:r>
              <a:rPr dirty="0" sz="1600" spc="-4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Keylock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446" y="1476118"/>
            <a:ext cx="309880" cy="15538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15"/>
              </a:lnSpc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Addressable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67958" y="234441"/>
            <a:ext cx="2250440" cy="387985"/>
            <a:chOff x="6267958" y="234441"/>
            <a:chExt cx="2250440" cy="387985"/>
          </a:xfrm>
        </p:grpSpPr>
        <p:sp>
          <p:nvSpPr>
            <p:cNvPr id="9" name="object 9"/>
            <p:cNvSpPr/>
            <p:nvPr/>
          </p:nvSpPr>
          <p:spPr>
            <a:xfrm>
              <a:off x="6274308" y="240791"/>
              <a:ext cx="2237740" cy="375285"/>
            </a:xfrm>
            <a:custGeom>
              <a:avLst/>
              <a:gdLst/>
              <a:ahLst/>
              <a:cxnLst/>
              <a:rect l="l" t="t" r="r" b="b"/>
              <a:pathLst>
                <a:path w="2237740" h="375284">
                  <a:moveTo>
                    <a:pt x="2174747" y="0"/>
                  </a:moveTo>
                  <a:lnTo>
                    <a:pt x="62483" y="0"/>
                  </a:lnTo>
                  <a:lnTo>
                    <a:pt x="38147" y="4905"/>
                  </a:lnTo>
                  <a:lnTo>
                    <a:pt x="18287" y="18287"/>
                  </a:lnTo>
                  <a:lnTo>
                    <a:pt x="4905" y="38147"/>
                  </a:lnTo>
                  <a:lnTo>
                    <a:pt x="0" y="62483"/>
                  </a:lnTo>
                  <a:lnTo>
                    <a:pt x="0" y="312419"/>
                  </a:lnTo>
                  <a:lnTo>
                    <a:pt x="4905" y="336756"/>
                  </a:lnTo>
                  <a:lnTo>
                    <a:pt x="18287" y="356615"/>
                  </a:lnTo>
                  <a:lnTo>
                    <a:pt x="38147" y="369998"/>
                  </a:lnTo>
                  <a:lnTo>
                    <a:pt x="62483" y="374903"/>
                  </a:lnTo>
                  <a:lnTo>
                    <a:pt x="2174747" y="374903"/>
                  </a:lnTo>
                  <a:lnTo>
                    <a:pt x="2199084" y="369998"/>
                  </a:lnTo>
                  <a:lnTo>
                    <a:pt x="2218943" y="356615"/>
                  </a:lnTo>
                  <a:lnTo>
                    <a:pt x="2232326" y="336756"/>
                  </a:lnTo>
                  <a:lnTo>
                    <a:pt x="2237232" y="312419"/>
                  </a:lnTo>
                  <a:lnTo>
                    <a:pt x="2237232" y="62483"/>
                  </a:lnTo>
                  <a:lnTo>
                    <a:pt x="2232326" y="38147"/>
                  </a:lnTo>
                  <a:lnTo>
                    <a:pt x="2218943" y="18288"/>
                  </a:lnTo>
                  <a:lnTo>
                    <a:pt x="2199084" y="4905"/>
                  </a:lnTo>
                  <a:lnTo>
                    <a:pt x="217474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74308" y="240791"/>
              <a:ext cx="2237740" cy="375285"/>
            </a:xfrm>
            <a:custGeom>
              <a:avLst/>
              <a:gdLst/>
              <a:ahLst/>
              <a:cxnLst/>
              <a:rect l="l" t="t" r="r" b="b"/>
              <a:pathLst>
                <a:path w="2237740" h="375284">
                  <a:moveTo>
                    <a:pt x="0" y="62483"/>
                  </a:moveTo>
                  <a:lnTo>
                    <a:pt x="4905" y="38147"/>
                  </a:lnTo>
                  <a:lnTo>
                    <a:pt x="18287" y="18287"/>
                  </a:lnTo>
                  <a:lnTo>
                    <a:pt x="38147" y="4905"/>
                  </a:lnTo>
                  <a:lnTo>
                    <a:pt x="62483" y="0"/>
                  </a:lnTo>
                  <a:lnTo>
                    <a:pt x="2174747" y="0"/>
                  </a:lnTo>
                  <a:lnTo>
                    <a:pt x="2199084" y="4905"/>
                  </a:lnTo>
                  <a:lnTo>
                    <a:pt x="2218943" y="18288"/>
                  </a:lnTo>
                  <a:lnTo>
                    <a:pt x="2232326" y="38147"/>
                  </a:lnTo>
                  <a:lnTo>
                    <a:pt x="2237232" y="62483"/>
                  </a:lnTo>
                  <a:lnTo>
                    <a:pt x="2237232" y="312419"/>
                  </a:lnTo>
                  <a:lnTo>
                    <a:pt x="2232326" y="336756"/>
                  </a:lnTo>
                  <a:lnTo>
                    <a:pt x="2218943" y="356615"/>
                  </a:lnTo>
                  <a:lnTo>
                    <a:pt x="2199084" y="369998"/>
                  </a:lnTo>
                  <a:lnTo>
                    <a:pt x="2174747" y="374903"/>
                  </a:lnTo>
                  <a:lnTo>
                    <a:pt x="62483" y="374903"/>
                  </a:lnTo>
                  <a:lnTo>
                    <a:pt x="38147" y="369998"/>
                  </a:lnTo>
                  <a:lnTo>
                    <a:pt x="18287" y="356615"/>
                  </a:lnTo>
                  <a:lnTo>
                    <a:pt x="4905" y="336756"/>
                  </a:lnTo>
                  <a:lnTo>
                    <a:pt x="0" y="312419"/>
                  </a:lnTo>
                  <a:lnTo>
                    <a:pt x="0" y="62483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471920" y="289686"/>
            <a:ext cx="18446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Features /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42187" y="131521"/>
            <a:ext cx="30734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0000"/>
                </a:solidFill>
              </a:rPr>
              <a:t>MORLEY</a:t>
            </a:r>
            <a:r>
              <a:rPr dirty="0" sz="3200" spc="-8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LITE</a:t>
            </a:r>
            <a:endParaRPr sz="3200"/>
          </a:p>
        </p:txBody>
      </p:sp>
      <p:grpSp>
        <p:nvGrpSpPr>
          <p:cNvPr id="13" name="object 13"/>
          <p:cNvGrpSpPr/>
          <p:nvPr/>
        </p:nvGrpSpPr>
        <p:grpSpPr>
          <a:xfrm>
            <a:off x="646176" y="768095"/>
            <a:ext cx="2688590" cy="2362200"/>
            <a:chOff x="646176" y="768095"/>
            <a:chExt cx="2688590" cy="23622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176" y="768095"/>
              <a:ext cx="2688336" cy="2362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0095" y="2743200"/>
              <a:ext cx="923543" cy="30480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267958" y="3477514"/>
            <a:ext cx="2250440" cy="387985"/>
            <a:chOff x="6267958" y="3477514"/>
            <a:chExt cx="2250440" cy="387985"/>
          </a:xfrm>
        </p:grpSpPr>
        <p:sp>
          <p:nvSpPr>
            <p:cNvPr id="17" name="object 17"/>
            <p:cNvSpPr/>
            <p:nvPr/>
          </p:nvSpPr>
          <p:spPr>
            <a:xfrm>
              <a:off x="6274308" y="3483864"/>
              <a:ext cx="2237740" cy="375285"/>
            </a:xfrm>
            <a:custGeom>
              <a:avLst/>
              <a:gdLst/>
              <a:ahLst/>
              <a:cxnLst/>
              <a:rect l="l" t="t" r="r" b="b"/>
              <a:pathLst>
                <a:path w="2237740" h="375285">
                  <a:moveTo>
                    <a:pt x="2174747" y="0"/>
                  </a:moveTo>
                  <a:lnTo>
                    <a:pt x="62483" y="0"/>
                  </a:lnTo>
                  <a:lnTo>
                    <a:pt x="38147" y="4905"/>
                  </a:lnTo>
                  <a:lnTo>
                    <a:pt x="18287" y="18287"/>
                  </a:lnTo>
                  <a:lnTo>
                    <a:pt x="4905" y="38147"/>
                  </a:lnTo>
                  <a:lnTo>
                    <a:pt x="0" y="62484"/>
                  </a:lnTo>
                  <a:lnTo>
                    <a:pt x="0" y="312419"/>
                  </a:lnTo>
                  <a:lnTo>
                    <a:pt x="4905" y="336756"/>
                  </a:lnTo>
                  <a:lnTo>
                    <a:pt x="18287" y="356616"/>
                  </a:lnTo>
                  <a:lnTo>
                    <a:pt x="38147" y="369998"/>
                  </a:lnTo>
                  <a:lnTo>
                    <a:pt x="62483" y="374904"/>
                  </a:lnTo>
                  <a:lnTo>
                    <a:pt x="2174747" y="374904"/>
                  </a:lnTo>
                  <a:lnTo>
                    <a:pt x="2199084" y="369998"/>
                  </a:lnTo>
                  <a:lnTo>
                    <a:pt x="2218943" y="356615"/>
                  </a:lnTo>
                  <a:lnTo>
                    <a:pt x="2232326" y="336756"/>
                  </a:lnTo>
                  <a:lnTo>
                    <a:pt x="2237232" y="312419"/>
                  </a:lnTo>
                  <a:lnTo>
                    <a:pt x="2237232" y="62484"/>
                  </a:lnTo>
                  <a:lnTo>
                    <a:pt x="2232326" y="38147"/>
                  </a:lnTo>
                  <a:lnTo>
                    <a:pt x="2218943" y="18287"/>
                  </a:lnTo>
                  <a:lnTo>
                    <a:pt x="2199084" y="4905"/>
                  </a:lnTo>
                  <a:lnTo>
                    <a:pt x="217474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274308" y="3483864"/>
              <a:ext cx="2237740" cy="375285"/>
            </a:xfrm>
            <a:custGeom>
              <a:avLst/>
              <a:gdLst/>
              <a:ahLst/>
              <a:cxnLst/>
              <a:rect l="l" t="t" r="r" b="b"/>
              <a:pathLst>
                <a:path w="2237740" h="375285">
                  <a:moveTo>
                    <a:pt x="0" y="62484"/>
                  </a:moveTo>
                  <a:lnTo>
                    <a:pt x="4905" y="38147"/>
                  </a:lnTo>
                  <a:lnTo>
                    <a:pt x="18287" y="18287"/>
                  </a:lnTo>
                  <a:lnTo>
                    <a:pt x="38147" y="4905"/>
                  </a:lnTo>
                  <a:lnTo>
                    <a:pt x="62483" y="0"/>
                  </a:lnTo>
                  <a:lnTo>
                    <a:pt x="2174747" y="0"/>
                  </a:lnTo>
                  <a:lnTo>
                    <a:pt x="2199084" y="4905"/>
                  </a:lnTo>
                  <a:lnTo>
                    <a:pt x="2218943" y="18287"/>
                  </a:lnTo>
                  <a:lnTo>
                    <a:pt x="2232326" y="38147"/>
                  </a:lnTo>
                  <a:lnTo>
                    <a:pt x="2237232" y="62484"/>
                  </a:lnTo>
                  <a:lnTo>
                    <a:pt x="2237232" y="312419"/>
                  </a:lnTo>
                  <a:lnTo>
                    <a:pt x="2232326" y="336756"/>
                  </a:lnTo>
                  <a:lnTo>
                    <a:pt x="2218943" y="356615"/>
                  </a:lnTo>
                  <a:lnTo>
                    <a:pt x="2199084" y="369998"/>
                  </a:lnTo>
                  <a:lnTo>
                    <a:pt x="2174747" y="374904"/>
                  </a:lnTo>
                  <a:lnTo>
                    <a:pt x="62483" y="374904"/>
                  </a:lnTo>
                  <a:lnTo>
                    <a:pt x="38147" y="369998"/>
                  </a:lnTo>
                  <a:lnTo>
                    <a:pt x="18287" y="356616"/>
                  </a:lnTo>
                  <a:lnTo>
                    <a:pt x="4905" y="336756"/>
                  </a:lnTo>
                  <a:lnTo>
                    <a:pt x="0" y="312419"/>
                  </a:lnTo>
                  <a:lnTo>
                    <a:pt x="0" y="62484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471920" y="3533013"/>
            <a:ext cx="18446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Features /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497" y="6466966"/>
            <a:ext cx="1403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75185" y="6556806"/>
            <a:ext cx="14160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2446" y="4362127"/>
            <a:ext cx="309880" cy="163766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15"/>
              </a:lnSpc>
            </a:pPr>
            <a:r>
              <a:rPr dirty="0" sz="2000" spc="5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dirty="0" sz="2000" spc="-20" b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dirty="0" sz="2000" spc="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ional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55897" y="4018534"/>
            <a:ext cx="5358130" cy="2221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16</a:t>
            </a:r>
            <a:r>
              <a:rPr dirty="0" sz="1600" spc="1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X 2</a:t>
            </a: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 LCD</a:t>
            </a:r>
            <a:r>
              <a:rPr dirty="0" sz="1600" spc="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535353"/>
                </a:solidFill>
                <a:latin typeface="Calibri"/>
                <a:cs typeface="Calibri"/>
              </a:rPr>
              <a:t>display,</a:t>
            </a:r>
            <a:r>
              <a:rPr dirty="0" sz="1600" spc="-3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aesthetically</a:t>
            </a:r>
            <a:r>
              <a:rPr dirty="0" sz="1600" spc="-2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designed</a:t>
            </a:r>
            <a:r>
              <a:rPr dirty="0" sz="160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front</a:t>
            </a:r>
            <a:r>
              <a:rPr dirty="0" sz="1600" spc="1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facia/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L</a:t>
            </a: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30">
                <a:solidFill>
                  <a:srgbClr val="535353"/>
                </a:solidFill>
                <a:latin typeface="Calibri"/>
                <a:cs typeface="Calibri"/>
              </a:rPr>
              <a:t>ED’s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2, 4,</a:t>
            </a:r>
            <a:r>
              <a:rPr dirty="0" sz="160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6</a:t>
            </a:r>
            <a:r>
              <a:rPr dirty="0" sz="160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and 8</a:t>
            </a:r>
            <a:r>
              <a:rPr dirty="0" sz="160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zone</a:t>
            </a:r>
            <a:r>
              <a:rPr dirty="0" sz="160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variants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Fire,</a:t>
            </a:r>
            <a:r>
              <a:rPr dirty="0" sz="1600" spc="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Fault,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Configurable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 Relay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Individual</a:t>
            </a:r>
            <a:r>
              <a:rPr dirty="0" sz="1600" spc="-5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Zone</a:t>
            </a:r>
            <a:r>
              <a:rPr dirty="0" sz="1600" spc="1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Isolation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Earth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Fault</a:t>
            </a:r>
            <a:r>
              <a:rPr dirty="0" sz="1600" spc="-3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Monitoring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Customizable</a:t>
            </a:r>
            <a:r>
              <a:rPr dirty="0" sz="1600" spc="-3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text</a:t>
            </a:r>
            <a:r>
              <a:rPr dirty="0" sz="160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inserts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Certified</a:t>
            </a:r>
            <a:r>
              <a:rPr dirty="0" sz="1600" spc="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for</a:t>
            </a:r>
            <a:r>
              <a:rPr dirty="0" sz="1600" spc="1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Safety</a:t>
            </a:r>
            <a:r>
              <a:rPr dirty="0" sz="1600" spc="1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standard</a:t>
            </a: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35353"/>
                </a:solidFill>
                <a:latin typeface="Calibri"/>
                <a:cs typeface="Calibri"/>
              </a:rPr>
              <a:t>IE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 C</a:t>
            </a:r>
            <a:r>
              <a:rPr dirty="0" sz="160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62368-1:2018;</a:t>
            </a:r>
            <a:r>
              <a:rPr dirty="0" sz="1600" spc="6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CE</a:t>
            </a:r>
            <a:r>
              <a:rPr dirty="0" sz="1600" spc="1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certificate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Input</a:t>
            </a:r>
            <a:r>
              <a:rPr dirty="0" sz="160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for</a:t>
            </a:r>
            <a:r>
              <a:rPr dirty="0" sz="1600" spc="1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remote</a:t>
            </a:r>
            <a:r>
              <a:rPr dirty="0" sz="1600" spc="5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535353"/>
                </a:solidFill>
                <a:latin typeface="Calibri"/>
                <a:cs typeface="Calibri"/>
              </a:rPr>
              <a:t>reset/evacuate/alert/fire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solidFill>
                  <a:srgbClr val="535353"/>
                </a:solidFill>
                <a:latin typeface="Calibri"/>
                <a:cs typeface="Calibri"/>
              </a:rPr>
              <a:t>Mechanical</a:t>
            </a:r>
            <a:r>
              <a:rPr dirty="0" sz="1600" spc="-45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35353"/>
                </a:solidFill>
                <a:latin typeface="Calibri"/>
                <a:cs typeface="Calibri"/>
              </a:rPr>
              <a:t>Keylock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0382" y="3313252"/>
            <a:ext cx="389382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FF0000"/>
                </a:solidFill>
                <a:latin typeface="Arial Black"/>
                <a:cs typeface="Arial Black"/>
              </a:rPr>
              <a:t>SYSTEM</a:t>
            </a:r>
            <a:r>
              <a:rPr dirty="0" sz="3200" spc="-8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3200" spc="-5">
                <a:latin typeface="Arial Black"/>
                <a:cs typeface="Arial Black"/>
              </a:rPr>
              <a:t>SENSOR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6362700"/>
            <a:ext cx="405765" cy="495300"/>
          </a:xfrm>
          <a:custGeom>
            <a:avLst/>
            <a:gdLst/>
            <a:ahLst/>
            <a:cxnLst/>
            <a:rect l="l" t="t" r="r" b="b"/>
            <a:pathLst>
              <a:path w="405765" h="495300">
                <a:moveTo>
                  <a:pt x="405384" y="0"/>
                </a:moveTo>
                <a:lnTo>
                  <a:pt x="0" y="0"/>
                </a:lnTo>
                <a:lnTo>
                  <a:pt x="0" y="495300"/>
                </a:lnTo>
                <a:lnTo>
                  <a:pt x="405384" y="495300"/>
                </a:lnTo>
                <a:lnTo>
                  <a:pt x="40538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8255254" y="1185417"/>
            <a:ext cx="2250440" cy="387985"/>
            <a:chOff x="8255254" y="1185417"/>
            <a:chExt cx="2250440" cy="387985"/>
          </a:xfrm>
        </p:grpSpPr>
        <p:sp>
          <p:nvSpPr>
            <p:cNvPr id="4" name="object 4"/>
            <p:cNvSpPr/>
            <p:nvPr/>
          </p:nvSpPr>
          <p:spPr>
            <a:xfrm>
              <a:off x="8261604" y="1191767"/>
              <a:ext cx="2237740" cy="375285"/>
            </a:xfrm>
            <a:custGeom>
              <a:avLst/>
              <a:gdLst/>
              <a:ahLst/>
              <a:cxnLst/>
              <a:rect l="l" t="t" r="r" b="b"/>
              <a:pathLst>
                <a:path w="2237740" h="375284">
                  <a:moveTo>
                    <a:pt x="2174748" y="0"/>
                  </a:moveTo>
                  <a:lnTo>
                    <a:pt x="62484" y="0"/>
                  </a:lnTo>
                  <a:lnTo>
                    <a:pt x="38147" y="4905"/>
                  </a:lnTo>
                  <a:lnTo>
                    <a:pt x="18288" y="18287"/>
                  </a:lnTo>
                  <a:lnTo>
                    <a:pt x="4905" y="38147"/>
                  </a:lnTo>
                  <a:lnTo>
                    <a:pt x="0" y="62484"/>
                  </a:lnTo>
                  <a:lnTo>
                    <a:pt x="0" y="312420"/>
                  </a:lnTo>
                  <a:lnTo>
                    <a:pt x="4905" y="336756"/>
                  </a:lnTo>
                  <a:lnTo>
                    <a:pt x="18288" y="356616"/>
                  </a:lnTo>
                  <a:lnTo>
                    <a:pt x="38147" y="369998"/>
                  </a:lnTo>
                  <a:lnTo>
                    <a:pt x="62484" y="374904"/>
                  </a:lnTo>
                  <a:lnTo>
                    <a:pt x="2174748" y="374904"/>
                  </a:lnTo>
                  <a:lnTo>
                    <a:pt x="2199084" y="369998"/>
                  </a:lnTo>
                  <a:lnTo>
                    <a:pt x="2218944" y="356616"/>
                  </a:lnTo>
                  <a:lnTo>
                    <a:pt x="2232326" y="336756"/>
                  </a:lnTo>
                  <a:lnTo>
                    <a:pt x="2237231" y="312420"/>
                  </a:lnTo>
                  <a:lnTo>
                    <a:pt x="2237231" y="62484"/>
                  </a:lnTo>
                  <a:lnTo>
                    <a:pt x="2232326" y="38147"/>
                  </a:lnTo>
                  <a:lnTo>
                    <a:pt x="2218944" y="18288"/>
                  </a:lnTo>
                  <a:lnTo>
                    <a:pt x="2199084" y="4905"/>
                  </a:lnTo>
                  <a:lnTo>
                    <a:pt x="217474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261604" y="1191767"/>
              <a:ext cx="2237740" cy="375285"/>
            </a:xfrm>
            <a:custGeom>
              <a:avLst/>
              <a:gdLst/>
              <a:ahLst/>
              <a:cxnLst/>
              <a:rect l="l" t="t" r="r" b="b"/>
              <a:pathLst>
                <a:path w="2237740" h="375284">
                  <a:moveTo>
                    <a:pt x="0" y="62484"/>
                  </a:moveTo>
                  <a:lnTo>
                    <a:pt x="4905" y="38147"/>
                  </a:lnTo>
                  <a:lnTo>
                    <a:pt x="18288" y="18287"/>
                  </a:lnTo>
                  <a:lnTo>
                    <a:pt x="38147" y="4905"/>
                  </a:lnTo>
                  <a:lnTo>
                    <a:pt x="62484" y="0"/>
                  </a:lnTo>
                  <a:lnTo>
                    <a:pt x="2174748" y="0"/>
                  </a:lnTo>
                  <a:lnTo>
                    <a:pt x="2199084" y="4905"/>
                  </a:lnTo>
                  <a:lnTo>
                    <a:pt x="2218944" y="18288"/>
                  </a:lnTo>
                  <a:lnTo>
                    <a:pt x="2232326" y="38147"/>
                  </a:lnTo>
                  <a:lnTo>
                    <a:pt x="2237231" y="62484"/>
                  </a:lnTo>
                  <a:lnTo>
                    <a:pt x="2237231" y="312420"/>
                  </a:lnTo>
                  <a:lnTo>
                    <a:pt x="2232326" y="336756"/>
                  </a:lnTo>
                  <a:lnTo>
                    <a:pt x="2218944" y="356616"/>
                  </a:lnTo>
                  <a:lnTo>
                    <a:pt x="2199084" y="369998"/>
                  </a:lnTo>
                  <a:lnTo>
                    <a:pt x="2174748" y="374904"/>
                  </a:lnTo>
                  <a:lnTo>
                    <a:pt x="62484" y="374904"/>
                  </a:lnTo>
                  <a:lnTo>
                    <a:pt x="38147" y="369998"/>
                  </a:lnTo>
                  <a:lnTo>
                    <a:pt x="18288" y="356616"/>
                  </a:lnTo>
                  <a:lnTo>
                    <a:pt x="4905" y="336756"/>
                  </a:lnTo>
                  <a:lnTo>
                    <a:pt x="0" y="312420"/>
                  </a:lnTo>
                  <a:lnTo>
                    <a:pt x="0" y="62484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738361" y="1240917"/>
            <a:ext cx="1285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struc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427" y="262508"/>
            <a:ext cx="734885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0000"/>
                </a:solidFill>
              </a:rPr>
              <a:t>MORLEY</a:t>
            </a:r>
            <a:r>
              <a:rPr dirty="0" sz="3200" spc="-3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LITE</a:t>
            </a:r>
            <a:r>
              <a:rPr dirty="0" sz="3200" spc="-1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/</a:t>
            </a:r>
            <a:r>
              <a:rPr dirty="0" sz="3200" spc="-15">
                <a:solidFill>
                  <a:srgbClr val="000000"/>
                </a:solidFill>
              </a:rPr>
              <a:t> </a:t>
            </a:r>
            <a:r>
              <a:rPr dirty="0" sz="3200" spc="-25">
                <a:solidFill>
                  <a:srgbClr val="FF0000"/>
                </a:solidFill>
              </a:rPr>
              <a:t>SYSTEM</a:t>
            </a:r>
            <a:r>
              <a:rPr dirty="0" sz="3200" spc="-35">
                <a:solidFill>
                  <a:srgbClr val="FF0000"/>
                </a:solidFill>
              </a:rPr>
              <a:t> </a:t>
            </a:r>
            <a:r>
              <a:rPr dirty="0" sz="3200" spc="-5">
                <a:solidFill>
                  <a:srgbClr val="000000"/>
                </a:solidFill>
              </a:rPr>
              <a:t>SENSOR</a:t>
            </a:r>
            <a:endParaRPr sz="320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053" y="1794732"/>
            <a:ext cx="3862018" cy="237914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5254752"/>
            <a:ext cx="12192000" cy="996950"/>
          </a:xfrm>
          <a:custGeom>
            <a:avLst/>
            <a:gdLst/>
            <a:ahLst/>
            <a:cxnLst/>
            <a:rect l="l" t="t" r="r" b="b"/>
            <a:pathLst>
              <a:path w="12192000" h="996950">
                <a:moveTo>
                  <a:pt x="0" y="996696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996696"/>
                </a:lnTo>
                <a:lnTo>
                  <a:pt x="0" y="99669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61044" y="5694984"/>
            <a:ext cx="25927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3.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Metal Strap</a:t>
            </a:r>
            <a:r>
              <a:rPr dirty="0" sz="16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Battery</a:t>
            </a:r>
            <a:r>
              <a:rPr dirty="0" sz="16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clamp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655" y="5126507"/>
            <a:ext cx="7317740" cy="108204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2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Points</a:t>
            </a:r>
            <a:endParaRPr sz="1800">
              <a:latin typeface="Arial"/>
              <a:cs typeface="Arial"/>
            </a:endParaRPr>
          </a:p>
          <a:p>
            <a:pPr marL="508000">
              <a:lnSpc>
                <a:spcPct val="100000"/>
              </a:lnSpc>
              <a:spcBef>
                <a:spcPts val="1090"/>
              </a:spcBef>
              <a:tabLst>
                <a:tab pos="4165600" algn="l"/>
              </a:tabLst>
            </a:pP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1.</a:t>
            </a:r>
            <a:r>
              <a:rPr dirty="0" sz="16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Powder</a:t>
            </a:r>
            <a:r>
              <a:rPr dirty="0" sz="16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coated</a:t>
            </a:r>
            <a:r>
              <a:rPr dirty="0" sz="16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metal</a:t>
            </a:r>
            <a:r>
              <a:rPr dirty="0" sz="16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enclosure;	2.</a:t>
            </a:r>
            <a:r>
              <a:rPr dirty="0" sz="16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Concealed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Hinge,120</a:t>
            </a:r>
            <a:r>
              <a:rPr dirty="0" sz="1600" spc="-1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baseline="26455" sz="1575" spc="15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dirty="0" baseline="26455" sz="15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opening</a:t>
            </a:r>
            <a:endParaRPr sz="1600">
              <a:latin typeface="Arial MT"/>
              <a:cs typeface="Arial MT"/>
            </a:endParaRPr>
          </a:p>
          <a:p>
            <a:pPr marL="508000">
              <a:lnSpc>
                <a:spcPct val="100000"/>
              </a:lnSpc>
              <a:tabLst>
                <a:tab pos="4165600" algn="l"/>
              </a:tabLst>
            </a:pP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4.</a:t>
            </a:r>
            <a:r>
              <a:rPr dirty="0" sz="16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Connector</a:t>
            </a:r>
            <a:r>
              <a:rPr dirty="0" sz="16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tags</a:t>
            </a:r>
            <a:r>
              <a:rPr dirty="0" sz="16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dirty="0" sz="16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Mounting</a:t>
            </a:r>
            <a:r>
              <a:rPr dirty="0" sz="16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Bracket	5.</a:t>
            </a:r>
            <a:r>
              <a:rPr dirty="0" sz="16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16x4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dirty="0" sz="16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16x2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LCD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Display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Option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103" y="906780"/>
            <a:ext cx="6601954" cy="412357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28497" y="6466966"/>
            <a:ext cx="1403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75185" y="6556806"/>
            <a:ext cx="14160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5299" y="6362700"/>
              <a:ext cx="405765" cy="495300"/>
            </a:xfrm>
            <a:custGeom>
              <a:avLst/>
              <a:gdLst/>
              <a:ahLst/>
              <a:cxnLst/>
              <a:rect l="l" t="t" r="r" b="b"/>
              <a:pathLst>
                <a:path w="405765" h="495300">
                  <a:moveTo>
                    <a:pt x="40538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05384" y="495300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427" y="262508"/>
            <a:ext cx="476631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">
                <a:solidFill>
                  <a:srgbClr val="FF0000"/>
                </a:solidFill>
              </a:rPr>
              <a:t>APPLICATION</a:t>
            </a:r>
            <a:r>
              <a:rPr dirty="0" sz="3200" spc="-10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AREAS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89660"/>
            <a:ext cx="12191999" cy="46786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8497" y="6466966"/>
            <a:ext cx="1403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45"/>
              </a:lnSpc>
            </a:pP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Confidential</a:t>
            </a:r>
            <a:r>
              <a:rPr dirty="0" spc="55"/>
              <a:t> </a:t>
            </a:r>
            <a:r>
              <a:rPr dirty="0"/>
              <a:t>-</a:t>
            </a:r>
            <a:r>
              <a:rPr dirty="0" spc="-5"/>
              <a:t> ©2019</a:t>
            </a:r>
            <a:r>
              <a:rPr dirty="0" spc="-35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Honeywell</a:t>
            </a:r>
            <a:r>
              <a:rPr dirty="0" spc="20"/>
              <a:t> </a:t>
            </a:r>
            <a:r>
              <a:rPr dirty="0" spc="-5"/>
              <a:t>International</a:t>
            </a:r>
            <a:r>
              <a:rPr dirty="0" spc="40"/>
              <a:t> </a:t>
            </a:r>
            <a:r>
              <a:rPr dirty="0"/>
              <a:t>Inc.</a:t>
            </a:r>
            <a:r>
              <a:rPr dirty="0" spc="-10"/>
              <a:t> </a:t>
            </a:r>
            <a:r>
              <a:rPr dirty="0" spc="-5"/>
              <a:t>All</a:t>
            </a:r>
            <a:r>
              <a:rPr dirty="0"/>
              <a:t> </a:t>
            </a:r>
            <a:r>
              <a:rPr dirty="0" spc="-5"/>
              <a:t>rights</a:t>
            </a:r>
            <a:r>
              <a:rPr dirty="0" spc="5"/>
              <a:t> </a:t>
            </a:r>
            <a:r>
              <a:rPr dirty="0" spc="-5"/>
              <a:t>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4879" y="0"/>
            <a:ext cx="2529840" cy="6858000"/>
          </a:xfrm>
          <a:custGeom>
            <a:avLst/>
            <a:gdLst/>
            <a:ahLst/>
            <a:cxnLst/>
            <a:rect l="l" t="t" r="r" b="b"/>
            <a:pathLst>
              <a:path w="2529840" h="6858000">
                <a:moveTo>
                  <a:pt x="0" y="6858000"/>
                </a:moveTo>
                <a:lnTo>
                  <a:pt x="2529840" y="6858000"/>
                </a:lnTo>
                <a:lnTo>
                  <a:pt x="25298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2746" y="2592450"/>
            <a:ext cx="2110105" cy="8356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 indent="627380">
              <a:lnSpc>
                <a:spcPts val="3020"/>
              </a:lnSpc>
              <a:spcBef>
                <a:spcPts val="480"/>
              </a:spcBef>
            </a:pPr>
            <a:r>
              <a:rPr dirty="0" sz="2800" spc="-5">
                <a:solidFill>
                  <a:srgbClr val="FF0000"/>
                </a:solidFill>
              </a:rPr>
              <a:t>KEY </a:t>
            </a:r>
            <a:r>
              <a:rPr dirty="0" sz="2800">
                <a:solidFill>
                  <a:srgbClr val="FF0000"/>
                </a:solidFill>
              </a:rPr>
              <a:t> </a:t>
            </a:r>
            <a:r>
              <a:rPr dirty="0" sz="2800" spc="-5"/>
              <a:t>F</a:t>
            </a:r>
            <a:r>
              <a:rPr dirty="0" sz="2800" spc="-20"/>
              <a:t>E</a:t>
            </a:r>
            <a:r>
              <a:rPr dirty="0" sz="2800" spc="-204"/>
              <a:t>A</a:t>
            </a:r>
            <a:r>
              <a:rPr dirty="0" sz="2800" spc="-10"/>
              <a:t>TU</a:t>
            </a:r>
            <a:r>
              <a:rPr dirty="0" sz="2800" spc="-20"/>
              <a:t>R</a:t>
            </a:r>
            <a:r>
              <a:rPr dirty="0" sz="2800" spc="-10"/>
              <a:t>ES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75488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26991" y="5332476"/>
              <a:ext cx="2501265" cy="753110"/>
            </a:xfrm>
            <a:custGeom>
              <a:avLst/>
              <a:gdLst/>
              <a:ahLst/>
              <a:cxnLst/>
              <a:rect l="l" t="t" r="r" b="b"/>
              <a:pathLst>
                <a:path w="2501265" h="753110">
                  <a:moveTo>
                    <a:pt x="2500884" y="0"/>
                  </a:moveTo>
                  <a:lnTo>
                    <a:pt x="0" y="0"/>
                  </a:lnTo>
                  <a:lnTo>
                    <a:pt x="0" y="752856"/>
                  </a:lnTo>
                  <a:lnTo>
                    <a:pt x="2500884" y="752856"/>
                  </a:lnTo>
                  <a:lnTo>
                    <a:pt x="2500884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4719" y="0"/>
              <a:ext cx="4907280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26991" y="5332476"/>
            <a:ext cx="2501265" cy="772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35"/>
              </a:lnSpc>
            </a:pPr>
            <a:r>
              <a:rPr dirty="0" sz="2800" spc="-10">
                <a:solidFill>
                  <a:srgbClr val="FF0000"/>
                </a:solidFill>
                <a:latin typeface="Arial Black"/>
                <a:cs typeface="Arial Black"/>
              </a:rPr>
              <a:t>MORLEY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ts val="3190"/>
              </a:lnSpc>
            </a:pPr>
            <a:r>
              <a:rPr dirty="0" sz="2800" spc="-5">
                <a:solidFill>
                  <a:srgbClr val="FFFFFF"/>
                </a:solidFill>
                <a:latin typeface="Arial Black"/>
                <a:cs typeface="Arial Black"/>
              </a:rPr>
              <a:t>LITE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03391" y="6105143"/>
            <a:ext cx="2501265" cy="753110"/>
          </a:xfrm>
          <a:custGeom>
            <a:avLst/>
            <a:gdLst/>
            <a:ahLst/>
            <a:cxnLst/>
            <a:rect l="l" t="t" r="r" b="b"/>
            <a:pathLst>
              <a:path w="2501265" h="753109">
                <a:moveTo>
                  <a:pt x="2500884" y="0"/>
                </a:moveTo>
                <a:lnTo>
                  <a:pt x="0" y="0"/>
                </a:lnTo>
                <a:lnTo>
                  <a:pt x="0" y="752856"/>
                </a:lnTo>
                <a:lnTo>
                  <a:pt x="2500884" y="752856"/>
                </a:lnTo>
                <a:lnTo>
                  <a:pt x="250088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803391" y="6105143"/>
            <a:ext cx="2513965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1380">
              <a:lnSpc>
                <a:spcPts val="2635"/>
              </a:lnSpc>
            </a:pPr>
            <a:r>
              <a:rPr dirty="0" sz="2800" spc="-10">
                <a:solidFill>
                  <a:srgbClr val="FF0000"/>
                </a:solidFill>
                <a:latin typeface="Arial Black"/>
                <a:cs typeface="Arial Black"/>
              </a:rPr>
              <a:t>S</a:t>
            </a:r>
            <a:r>
              <a:rPr dirty="0" sz="2800" spc="-135">
                <a:solidFill>
                  <a:srgbClr val="FF0000"/>
                </a:solidFill>
                <a:latin typeface="Arial Black"/>
                <a:cs typeface="Arial Black"/>
              </a:rPr>
              <a:t>Y</a:t>
            </a:r>
            <a:r>
              <a:rPr dirty="0" sz="2800" spc="-10">
                <a:solidFill>
                  <a:srgbClr val="FF0000"/>
                </a:solidFill>
                <a:latin typeface="Arial Black"/>
                <a:cs typeface="Arial Black"/>
              </a:rPr>
              <a:t>STEM</a:t>
            </a:r>
            <a:endParaRPr sz="2800">
              <a:latin typeface="Arial Black"/>
              <a:cs typeface="Arial Black"/>
            </a:endParaRPr>
          </a:p>
          <a:p>
            <a:pPr marL="866140">
              <a:lnSpc>
                <a:spcPts val="3190"/>
              </a:lnSpc>
            </a:pPr>
            <a:r>
              <a:rPr dirty="0" sz="2800" spc="-10">
                <a:solidFill>
                  <a:srgbClr val="FFFFFF"/>
                </a:solidFill>
                <a:latin typeface="Arial Black"/>
                <a:cs typeface="Arial Black"/>
              </a:rPr>
              <a:t>SEN</a:t>
            </a:r>
            <a:r>
              <a:rPr dirty="0" sz="2800" spc="-15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2800" spc="-5">
                <a:solidFill>
                  <a:srgbClr val="FFFFFF"/>
                </a:solidFill>
                <a:latin typeface="Arial Black"/>
                <a:cs typeface="Arial Black"/>
              </a:rPr>
              <a:t>OR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Pezza, Christine (NYC-MRM)</dc:creator>
  <dc:title>Honeywell  PowerPoint template 2019</dc:title>
  <dcterms:created xsi:type="dcterms:W3CDTF">2023-08-12T03:35:30Z</dcterms:created>
  <dcterms:modified xsi:type="dcterms:W3CDTF">2023-08-12T03:35:30Z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2023-08-12T00:00:00Z</vt:filetime>
  </property>
</Properties>
</file>